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7" r:id="rId23"/>
  </p:sldIdLst>
  <p:sldSz cx="9144000" cy="6858000" type="screen4x3"/>
  <p:notesSz cx="7010400" cy="9296400"/>
  <p:embeddedFontLs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YLhwQPWzpt/VqLOUYTt3JGrnEl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273E01-691E-5DAB-9DC6-339D8B4B061B}" name="Hope Colle" initials="HC" userId="S::Hope.Colle@del.fldoe.org::c0c7af7c-cffd-4faa-a1cf-2b528e2a60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07" autoAdjust="0"/>
  </p:normalViewPr>
  <p:slideViewPr>
    <p:cSldViewPr snapToGrid="0">
      <p:cViewPr varScale="1">
        <p:scale>
          <a:sx n="72" d="100"/>
          <a:sy n="72" d="100"/>
        </p:scale>
        <p:origin x="27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61" tIns="46568" rIns="93161"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61" tIns="46568" rIns="93161"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6433"/>
          </a:xfrm>
          <a:prstGeom prst="rect">
            <a:avLst/>
          </a:prstGeom>
          <a:noFill/>
          <a:ln>
            <a:noFill/>
          </a:ln>
        </p:spPr>
        <p:txBody>
          <a:bodyPr spcFirstLastPara="1" wrap="square" lIns="93161" tIns="46568" rIns="93161"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y_VXqPdZUH8&amp;list=PL9LqBixBijCxDW-on4skuF2lA64BJmmnb&amp;index=1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adlet.co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otstorming.co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adlet.co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dotstorming.co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adlet.co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dotstorming.co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flbt5.floridaearlylearning.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flbt5.floridaearlylearning.com/familie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dlet.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tstorming.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713567" y="4449263"/>
            <a:ext cx="5608320" cy="3980754"/>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cs typeface="Calibri" panose="020F0502020204030204" pitchFamily="34" charset="0"/>
              </a:rPr>
              <a:t>Trainer Does:</a:t>
            </a:r>
            <a:endParaRPr dirty="0">
              <a:latin typeface="Calibri" panose="020F0502020204030204" pitchFamily="34" charset="0"/>
              <a:cs typeface="Calibri" panose="020F0502020204030204" pitchFamily="34" charset="0"/>
            </a:endParaRPr>
          </a:p>
          <a:p>
            <a:pPr marL="117458" indent="-117458">
              <a:buClr>
                <a:schemeClr val="dk1"/>
              </a:buClr>
              <a:buSzPts val="1200"/>
              <a:buFont typeface="Arial"/>
              <a:buChar char="•"/>
            </a:pPr>
            <a:r>
              <a:rPr lang="en-US" dirty="0">
                <a:latin typeface="Calibri" panose="020F0502020204030204" pitchFamily="34" charset="0"/>
                <a:cs typeface="Calibri" panose="020F0502020204030204" pitchFamily="34" charset="0"/>
              </a:rPr>
              <a:t>Introduce yourself and share the module title and subtitle. </a:t>
            </a:r>
          </a:p>
          <a:p>
            <a:pPr marL="117458" indent="-117458">
              <a:buClr>
                <a:schemeClr val="dk1"/>
              </a:buClr>
              <a:buSzPts val="1200"/>
              <a:buFont typeface="Arial"/>
              <a:buChar char="•"/>
            </a:pPr>
            <a:r>
              <a:rPr lang="en-US" dirty="0">
                <a:latin typeface="Calibri" panose="020F0502020204030204" pitchFamily="34" charset="0"/>
                <a:cs typeface="Calibri" panose="020F0502020204030204" pitchFamily="34" charset="0"/>
              </a:rPr>
              <a:t>Share opening video by clicking on the robot slide. </a:t>
            </a:r>
            <a:r>
              <a:rPr lang="en-US" dirty="0">
                <a:hlinkClick r:id="rId3"/>
              </a:rPr>
              <a:t>Technology Summary Final - YouTube</a:t>
            </a:r>
            <a:endParaRPr dirty="0">
              <a:latin typeface="Calibri" panose="020F0502020204030204" pitchFamily="34" charset="0"/>
              <a:cs typeface="Calibri" panose="020F0502020204030204" pitchFamily="34" charset="0"/>
            </a:endParaRPr>
          </a:p>
          <a:p>
            <a:pPr marL="112696" indent="-112696">
              <a:buClr>
                <a:schemeClr val="dk1"/>
              </a:buClr>
              <a:buSzPts val="1200"/>
              <a:buFont typeface="Arial"/>
              <a:buChar char="•"/>
            </a:pPr>
            <a:r>
              <a:rPr lang="en-US" dirty="0">
                <a:latin typeface="Calibri" panose="020F0502020204030204" pitchFamily="34" charset="0"/>
                <a:cs typeface="Calibri" panose="020F0502020204030204" pitchFamily="34" charset="0"/>
              </a:rPr>
              <a:t>Emphasize the following key points:</a:t>
            </a:r>
            <a:endParaRPr dirty="0">
              <a:latin typeface="Calibri" panose="020F0502020204030204" pitchFamily="34" charset="0"/>
              <a:cs typeface="Calibri" panose="020F0502020204030204" pitchFamily="34" charset="0"/>
            </a:endParaRPr>
          </a:p>
          <a:p>
            <a:pPr marL="287296" indent="-112696">
              <a:buClr>
                <a:schemeClr val="dk1"/>
              </a:buClr>
              <a:buSzPts val="1200"/>
              <a:buFont typeface="Courier New"/>
              <a:buChar char="o"/>
            </a:pPr>
            <a:r>
              <a:rPr lang="en-US" dirty="0">
                <a:latin typeface="Calibri" panose="020F0502020204030204" pitchFamily="34" charset="0"/>
                <a:cs typeface="Calibri" panose="020F0502020204030204" pitchFamily="34" charset="0"/>
              </a:rPr>
              <a:t>How can media be used in positive ways to support children’s learning and healthy development.  </a:t>
            </a:r>
            <a:endParaRPr dirty="0">
              <a:latin typeface="Calibri" panose="020F0502020204030204" pitchFamily="34" charset="0"/>
              <a:cs typeface="Calibri" panose="020F0502020204030204" pitchFamily="34" charset="0"/>
            </a:endParaRPr>
          </a:p>
          <a:p>
            <a:pPr marL="287296" indent="-112696">
              <a:buClr>
                <a:schemeClr val="dk1"/>
              </a:buClr>
              <a:buSzPts val="1200"/>
              <a:buFont typeface="Courier New"/>
              <a:buChar char="o"/>
            </a:pPr>
            <a:r>
              <a:rPr lang="en-US" dirty="0">
                <a:latin typeface="Calibri" panose="020F0502020204030204" pitchFamily="34" charset="0"/>
                <a:cs typeface="Calibri" panose="020F0502020204030204" pitchFamily="34" charset="0"/>
              </a:rPr>
              <a:t>It’s important to keep tabs on the amount of time children spend using media — not necessarily eliminate it — and balance their time at home with opportunities to learn and grow.</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a:p>
            <a:pPr marL="0" indent="0">
              <a:buClr>
                <a:schemeClr val="dk1"/>
              </a:buClr>
              <a:buSzPts val="1200"/>
            </a:pPr>
            <a:r>
              <a:rPr lang="en-US" dirty="0">
                <a:latin typeface="Calibri" panose="020F0502020204030204" pitchFamily="34" charset="0"/>
                <a:cs typeface="Calibri" panose="020F0502020204030204" pitchFamily="34" charset="0"/>
              </a:rPr>
              <a:t>Picture retrieved from: The Division of Early Learning</a:t>
            </a:r>
            <a:endParaRPr dirty="0">
              <a:latin typeface="Calibri" panose="020F0502020204030204" pitchFamily="34" charset="0"/>
              <a:cs typeface="Calibri" panose="020F0502020204030204" pitchFamily="34" charset="0"/>
            </a:endParaRPr>
          </a:p>
          <a:p>
            <a:pPr marL="0" indent="0"/>
            <a:endParaRPr dirty="0">
              <a:latin typeface="Century Gothic"/>
              <a:ea typeface="Century Gothic"/>
              <a:cs typeface="Century Gothic"/>
              <a:sym typeface="Century Gothic"/>
            </a:endParaRPr>
          </a:p>
          <a:p>
            <a:pPr marL="0" indent="0"/>
            <a:endParaRPr dirty="0">
              <a:latin typeface="Century Gothic"/>
              <a:ea typeface="Century Gothic"/>
              <a:cs typeface="Century Gothic"/>
              <a:sym typeface="Century Gothic"/>
            </a:endParaRPr>
          </a:p>
        </p:txBody>
      </p:sp>
      <p:sp>
        <p:nvSpPr>
          <p:cNvPr id="103" name="Google Shape;103;p1: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a:t>
            </a:fld>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1: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Does: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Ask participants the question on the slide and use the following technology tools to view responses.</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Use the features of your video conferencing platforms, for example, Zoom’s chat, whiteboard, etc. </a:t>
            </a:r>
            <a:endParaRPr dirty="0">
              <a:latin typeface="Calibri" panose="020F0502020204030204" pitchFamily="34" charset="0"/>
              <a:cs typeface="Calibri" panose="020F0502020204030204" pitchFamily="34" charset="0"/>
            </a:endParaRPr>
          </a:p>
          <a:p>
            <a:pPr marL="171425" indent="-95236">
              <a:buClr>
                <a:schemeClr val="dk1"/>
              </a:buClr>
              <a:buSzPts val="1200"/>
            </a:pPr>
            <a:endParaRPr dirty="0">
              <a:latin typeface="Calibri" panose="020F0502020204030204" pitchFamily="34" charset="0"/>
              <a:ea typeface="Century Gothic"/>
              <a:cs typeface="Calibri" panose="020F0502020204030204" pitchFamily="34" charset="0"/>
              <a:sym typeface="Century Gothic"/>
            </a:endParaRPr>
          </a:p>
          <a:p>
            <a:pPr marL="0" indent="0"/>
            <a:r>
              <a:rPr lang="en-US" dirty="0">
                <a:latin typeface="Calibri" panose="020F0502020204030204" pitchFamily="34" charset="0"/>
                <a:ea typeface="Century Gothic"/>
                <a:cs typeface="Calibri" panose="020F0502020204030204" pitchFamily="34" charset="0"/>
                <a:sym typeface="Century Gothic"/>
              </a:rPr>
              <a:t>The following tools can be used to support this activity, if trainer is comfortable with them.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Padlet-  </a:t>
            </a:r>
            <a:r>
              <a:rPr lang="en-US" u="sng" dirty="0">
                <a:solidFill>
                  <a:schemeClr val="hlink"/>
                </a:solidFill>
                <a:latin typeface="Calibri" panose="020F0502020204030204" pitchFamily="34" charset="0"/>
                <a:ea typeface="Century Gothic"/>
                <a:cs typeface="Calibri" panose="020F0502020204030204" pitchFamily="34" charset="0"/>
                <a:sym typeface="Century Gothic"/>
                <a:hlinkClick r:id="rId3"/>
              </a:rPr>
              <a:t>https://padlet.com/</a:t>
            </a:r>
            <a:r>
              <a:rPr lang="en-US" dirty="0">
                <a:latin typeface="Calibri" panose="020F0502020204030204" pitchFamily="34" charset="0"/>
                <a:ea typeface="Century Gothic"/>
                <a:cs typeface="Calibri" panose="020F0502020204030204" pitchFamily="34" charset="0"/>
                <a:sym typeface="Century Gothic"/>
              </a:rPr>
              <a:t>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err="1">
                <a:latin typeface="Calibri" panose="020F0502020204030204" pitchFamily="34" charset="0"/>
                <a:ea typeface="Century Gothic"/>
                <a:cs typeface="Calibri" panose="020F0502020204030204" pitchFamily="34" charset="0"/>
                <a:sym typeface="Century Gothic"/>
              </a:rPr>
              <a:t>Dotstorming</a:t>
            </a:r>
            <a:r>
              <a:rPr lang="en-US" dirty="0">
                <a:latin typeface="Calibri" panose="020F0502020204030204" pitchFamily="34" charset="0"/>
                <a:ea typeface="Century Gothic"/>
                <a:cs typeface="Calibri" panose="020F0502020204030204" pitchFamily="34" charset="0"/>
                <a:sym typeface="Century Gothic"/>
              </a:rPr>
              <a:t>- </a:t>
            </a:r>
            <a:r>
              <a:rPr lang="en-US" u="sng" dirty="0">
                <a:solidFill>
                  <a:schemeClr val="hlink"/>
                </a:solidFill>
                <a:latin typeface="Calibri" panose="020F0502020204030204" pitchFamily="34" charset="0"/>
                <a:ea typeface="Century Gothic"/>
                <a:cs typeface="Calibri" panose="020F0502020204030204" pitchFamily="34" charset="0"/>
                <a:sym typeface="Century Gothic"/>
                <a:hlinkClick r:id="rId4"/>
              </a:rPr>
              <a:t>https://dotstorming.com/</a:t>
            </a:r>
            <a:endParaRPr dirty="0">
              <a:latin typeface="Calibri" panose="020F0502020204030204" pitchFamily="34" charset="0"/>
              <a:ea typeface="Century Gothic"/>
              <a:cs typeface="Calibri" panose="020F0502020204030204" pitchFamily="34" charset="0"/>
              <a:sym typeface="Century Gothic"/>
            </a:endParaRPr>
          </a:p>
          <a:p>
            <a:pPr marL="0" indent="0"/>
            <a:endParaRPr dirty="0"/>
          </a:p>
        </p:txBody>
      </p:sp>
      <p:sp>
        <p:nvSpPr>
          <p:cNvPr id="205" name="Google Shape;205;p11:notes"/>
          <p:cNvSpPr txBox="1">
            <a:spLocks noGrp="1"/>
          </p:cNvSpPr>
          <p:nvPr>
            <p:ph type="ftr" idx="11"/>
          </p:nvPr>
        </p:nvSpPr>
        <p:spPr>
          <a:xfrm>
            <a:off x="0" y="8829968"/>
            <a:ext cx="3037840" cy="466433"/>
          </a:xfrm>
          <a:prstGeom prst="rect">
            <a:avLst/>
          </a:prstGeom>
          <a:noFill/>
          <a:ln>
            <a:noFill/>
          </a:ln>
        </p:spPr>
        <p:txBody>
          <a:bodyPr spcFirstLastPara="1" wrap="square" lIns="93161" tIns="46568" rIns="93161" bIns="46568" anchor="b" anchorCtr="0">
            <a:noAutofit/>
          </a:bodyPr>
          <a:lstStyle/>
          <a:p>
            <a:r>
              <a:rPr lang="en-US"/>
              <a:t>FADSS - January 22, 2020</a:t>
            </a:r>
            <a:endParaRPr/>
          </a:p>
        </p:txBody>
      </p:sp>
      <p:sp>
        <p:nvSpPr>
          <p:cNvPr id="206" name="Google Shape;206;p11: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2: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Says: </a:t>
            </a:r>
            <a:endParaRPr dirty="0">
              <a:latin typeface="Calibri" panose="020F0502020204030204" pitchFamily="34" charset="0"/>
              <a:ea typeface="Century Gothic"/>
              <a:cs typeface="Calibri" panose="020F0502020204030204" pitchFamily="34" charset="0"/>
              <a:sym typeface="Century Gothic"/>
            </a:endParaRPr>
          </a:p>
          <a:p>
            <a:pPr marL="0" indent="0"/>
            <a:r>
              <a:rPr lang="en-US" dirty="0">
                <a:latin typeface="Calibri" panose="020F0502020204030204" pitchFamily="34" charset="0"/>
                <a:ea typeface="Century Gothic"/>
                <a:cs typeface="Calibri" panose="020F0502020204030204" pitchFamily="34" charset="0"/>
                <a:sym typeface="Century Gothic"/>
              </a:rPr>
              <a:t>According to DEL’s Best Practices, “While technology has the power to bridge the physical divide between children and loved ones in the ways described, technology should not be used to replace meaningful face-to-face interactions.”</a:t>
            </a:r>
            <a:endParaRPr dirty="0">
              <a:latin typeface="Calibri" panose="020F0502020204030204" pitchFamily="34" charset="0"/>
              <a:cs typeface="Calibri" panose="020F0502020204030204" pitchFamily="34" charset="0"/>
            </a:endParaRPr>
          </a:p>
        </p:txBody>
      </p:sp>
      <p:sp>
        <p:nvSpPr>
          <p:cNvPr id="215" name="Google Shape;215;p12: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fld id="{00000000-1234-1234-1234-123412341234}" type="slidenum">
              <a:rPr lang="en-US"/>
              <a:pPr algn="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3: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Does:</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Read DEL’s Best Practices suggestions on how interactive media can be used as a tool to support families.</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Click on image to access website.</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 </a:t>
            </a:r>
            <a:endParaRPr dirty="0">
              <a:latin typeface="Calibri" panose="020F0502020204030204" pitchFamily="34" charset="0"/>
              <a:cs typeface="Calibri" panose="020F0502020204030204" pitchFamily="34" charset="0"/>
            </a:endParaRPr>
          </a:p>
          <a:p>
            <a:pPr marL="0" indent="0"/>
            <a:r>
              <a:rPr lang="en-US" b="1" dirty="0">
                <a:latin typeface="Calibri" panose="020F0502020204030204" pitchFamily="34" charset="0"/>
                <a:ea typeface="Century Gothic"/>
                <a:cs typeface="Calibri" panose="020F0502020204030204" pitchFamily="34" charset="0"/>
                <a:sym typeface="Century Gothic"/>
              </a:rPr>
              <a:t>Trainer says: </a:t>
            </a:r>
            <a:endParaRPr dirty="0">
              <a:latin typeface="Calibri" panose="020F0502020204030204" pitchFamily="34" charset="0"/>
              <a:ea typeface="Century Gothic"/>
              <a:cs typeface="Calibri" panose="020F0502020204030204" pitchFamily="34" charset="0"/>
              <a:sym typeface="Century Gothic"/>
            </a:endParaRPr>
          </a:p>
          <a:p>
            <a:pPr marL="0" indent="0"/>
            <a:r>
              <a:rPr lang="en-US" dirty="0">
                <a:latin typeface="Calibri" panose="020F0502020204030204" pitchFamily="34" charset="0"/>
                <a:ea typeface="Century Gothic"/>
                <a:cs typeface="Calibri" panose="020F0502020204030204" pitchFamily="34" charset="0"/>
                <a:sym typeface="Century Gothic"/>
              </a:rPr>
              <a:t>According to our DEL’s Best Practices document, technology should never take the place of hands-on activities, unstructured play, and social interactions, which are all strongly correlated to the development of cognitive, language and social skills.</a:t>
            </a:r>
            <a:endParaRPr dirty="0">
              <a:latin typeface="Calibri" panose="020F0502020204030204" pitchFamily="34" charset="0"/>
              <a:cs typeface="Calibri" panose="020F0502020204030204" pitchFamily="34" charset="0"/>
            </a:endParaRPr>
          </a:p>
          <a:p>
            <a:pPr marL="0" indent="0"/>
            <a:endParaRPr dirty="0"/>
          </a:p>
        </p:txBody>
      </p:sp>
      <p:sp>
        <p:nvSpPr>
          <p:cNvPr id="225" name="Google Shape;225;p13:notes"/>
          <p:cNvSpPr txBox="1">
            <a:spLocks noGrp="1"/>
          </p:cNvSpPr>
          <p:nvPr>
            <p:ph type="ftr" idx="11"/>
          </p:nvPr>
        </p:nvSpPr>
        <p:spPr>
          <a:xfrm>
            <a:off x="0" y="8829968"/>
            <a:ext cx="3037840" cy="466433"/>
          </a:xfrm>
          <a:prstGeom prst="rect">
            <a:avLst/>
          </a:prstGeom>
          <a:noFill/>
          <a:ln>
            <a:noFill/>
          </a:ln>
        </p:spPr>
        <p:txBody>
          <a:bodyPr spcFirstLastPara="1" wrap="square" lIns="93161" tIns="46568" rIns="93161" bIns="46568" anchor="b" anchorCtr="0">
            <a:noAutofit/>
          </a:bodyPr>
          <a:lstStyle/>
          <a:p>
            <a:r>
              <a:rPr lang="en-US"/>
              <a:t>FADSS - January 22, 2020</a:t>
            </a:r>
            <a:endParaRPr/>
          </a:p>
        </p:txBody>
      </p:sp>
      <p:sp>
        <p:nvSpPr>
          <p:cNvPr id="226" name="Google Shape;226;p13: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fld id="{00000000-1234-1234-1234-123412341234}" type="slidenum">
              <a:rPr lang="en-US"/>
              <a:pPr algn="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4: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Does: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Ask participants the question on the slide and use the following technology tools to view responses.</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Use the features of your video conferencing platforms, for example, Zoom’s chat, whiteboard, etc. </a:t>
            </a:r>
            <a:endParaRPr dirty="0">
              <a:latin typeface="Calibri" panose="020F0502020204030204" pitchFamily="34" charset="0"/>
              <a:cs typeface="Calibri" panose="020F0502020204030204" pitchFamily="34" charset="0"/>
            </a:endParaRPr>
          </a:p>
          <a:p>
            <a:pPr marL="171425" indent="-95236">
              <a:buClr>
                <a:schemeClr val="dk1"/>
              </a:buClr>
              <a:buSzPts val="1200"/>
            </a:pPr>
            <a:endParaRPr dirty="0">
              <a:latin typeface="Calibri" panose="020F0502020204030204" pitchFamily="34" charset="0"/>
              <a:ea typeface="Century Gothic"/>
              <a:cs typeface="Calibri" panose="020F0502020204030204" pitchFamily="34" charset="0"/>
              <a:sym typeface="Century Gothic"/>
            </a:endParaRPr>
          </a:p>
          <a:p>
            <a:pPr marL="0" indent="0"/>
            <a:r>
              <a:rPr lang="en-US" dirty="0">
                <a:latin typeface="Calibri" panose="020F0502020204030204" pitchFamily="34" charset="0"/>
                <a:ea typeface="Century Gothic"/>
                <a:cs typeface="Calibri" panose="020F0502020204030204" pitchFamily="34" charset="0"/>
                <a:sym typeface="Century Gothic"/>
              </a:rPr>
              <a:t>The following tools can be used to support this activity if trainer is comfortable with them.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Padlet-  </a:t>
            </a:r>
            <a:r>
              <a:rPr lang="en-US" u="sng" dirty="0">
                <a:solidFill>
                  <a:schemeClr val="hlink"/>
                </a:solidFill>
                <a:latin typeface="Calibri" panose="020F0502020204030204" pitchFamily="34" charset="0"/>
                <a:ea typeface="Century Gothic"/>
                <a:cs typeface="Calibri" panose="020F0502020204030204" pitchFamily="34" charset="0"/>
                <a:sym typeface="Century Gothic"/>
                <a:hlinkClick r:id="rId3"/>
              </a:rPr>
              <a:t>https://padlet.com/</a:t>
            </a:r>
            <a:r>
              <a:rPr lang="en-US" dirty="0">
                <a:latin typeface="Calibri" panose="020F0502020204030204" pitchFamily="34" charset="0"/>
                <a:ea typeface="Century Gothic"/>
                <a:cs typeface="Calibri" panose="020F0502020204030204" pitchFamily="34" charset="0"/>
                <a:sym typeface="Century Gothic"/>
              </a:rPr>
              <a:t>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err="1">
                <a:latin typeface="Calibri" panose="020F0502020204030204" pitchFamily="34" charset="0"/>
                <a:ea typeface="Century Gothic"/>
                <a:cs typeface="Calibri" panose="020F0502020204030204" pitchFamily="34" charset="0"/>
                <a:sym typeface="Century Gothic"/>
              </a:rPr>
              <a:t>Dotstorming</a:t>
            </a:r>
            <a:r>
              <a:rPr lang="en-US" dirty="0">
                <a:latin typeface="Calibri" panose="020F0502020204030204" pitchFamily="34" charset="0"/>
                <a:ea typeface="Century Gothic"/>
                <a:cs typeface="Calibri" panose="020F0502020204030204" pitchFamily="34" charset="0"/>
                <a:sym typeface="Century Gothic"/>
              </a:rPr>
              <a:t>- </a:t>
            </a:r>
            <a:r>
              <a:rPr lang="en-US" u="sng" dirty="0">
                <a:solidFill>
                  <a:schemeClr val="hlink"/>
                </a:solidFill>
                <a:latin typeface="Calibri" panose="020F0502020204030204" pitchFamily="34" charset="0"/>
                <a:ea typeface="Century Gothic"/>
                <a:cs typeface="Calibri" panose="020F0502020204030204" pitchFamily="34" charset="0"/>
                <a:sym typeface="Century Gothic"/>
                <a:hlinkClick r:id="rId4"/>
              </a:rPr>
              <a:t>https://dotstorming.com/</a:t>
            </a:r>
            <a:endParaRPr dirty="0">
              <a:latin typeface="Calibri" panose="020F0502020204030204" pitchFamily="34" charset="0"/>
              <a:ea typeface="Century Gothic"/>
              <a:cs typeface="Calibri" panose="020F0502020204030204" pitchFamily="34" charset="0"/>
              <a:sym typeface="Century Gothic"/>
            </a:endParaRPr>
          </a:p>
          <a:p>
            <a:pPr marL="0" indent="0"/>
            <a:endParaRPr dirty="0"/>
          </a:p>
        </p:txBody>
      </p:sp>
      <p:sp>
        <p:nvSpPr>
          <p:cNvPr id="236" name="Google Shape;236;p14: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fld id="{00000000-1234-1234-1234-123412341234}" type="slidenum">
              <a:rPr lang="en-US"/>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Does:</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Read the bulleted </a:t>
            </a:r>
            <a:r>
              <a:rPr lang="en-US" b="1" dirty="0">
                <a:latin typeface="Calibri" panose="020F0502020204030204" pitchFamily="34" charset="0"/>
                <a:ea typeface="Century Gothic"/>
                <a:cs typeface="Calibri" panose="020F0502020204030204" pitchFamily="34" charset="0"/>
                <a:sym typeface="Century Gothic"/>
              </a:rPr>
              <a:t>key points </a:t>
            </a:r>
            <a:r>
              <a:rPr lang="en-US" dirty="0">
                <a:latin typeface="Calibri" panose="020F0502020204030204" pitchFamily="34" charset="0"/>
                <a:ea typeface="Century Gothic"/>
                <a:cs typeface="Calibri" panose="020F0502020204030204" pitchFamily="34" charset="0"/>
                <a:sym typeface="Century Gothic"/>
              </a:rPr>
              <a:t>on the slide</a:t>
            </a:r>
            <a:endParaRPr dirty="0">
              <a:latin typeface="Calibri" panose="020F0502020204030204" pitchFamily="34" charset="0"/>
              <a:ea typeface="Century Gothic"/>
              <a:cs typeface="Calibri" panose="020F0502020204030204" pitchFamily="34" charset="0"/>
              <a:sym typeface="Century Gothic"/>
            </a:endParaRPr>
          </a:p>
          <a:p>
            <a:pPr marL="0" indent="0"/>
            <a:endParaRPr lang="en-US" b="1" dirty="0">
              <a:latin typeface="Calibri" panose="020F0502020204030204" pitchFamily="34" charset="0"/>
              <a:ea typeface="Century Gothic"/>
              <a:cs typeface="Calibri" panose="020F0502020204030204" pitchFamily="34" charset="0"/>
              <a:sym typeface="Century Gothic"/>
            </a:endParaRPr>
          </a:p>
          <a:p>
            <a:pPr marL="0" indent="0"/>
            <a:r>
              <a:rPr lang="en-US" b="1" dirty="0">
                <a:latin typeface="Calibri" panose="020F0502020204030204" pitchFamily="34" charset="0"/>
                <a:ea typeface="Century Gothic"/>
                <a:cs typeface="Calibri" panose="020F0502020204030204" pitchFamily="34" charset="0"/>
                <a:sym typeface="Century Gothic"/>
              </a:rPr>
              <a:t>Trainer says: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Before using media with children, ask yourself the following questions:</a:t>
            </a:r>
            <a:endParaRPr b="1" dirty="0">
              <a:latin typeface="Calibri" panose="020F0502020204030204" pitchFamily="34" charset="0"/>
              <a:ea typeface="Century Gothic"/>
              <a:cs typeface="Calibri" panose="020F0502020204030204" pitchFamily="34" charset="0"/>
              <a:sym typeface="Century Gothic"/>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How does this help children engage, express, imagine or explore?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How does it complement (not interrupt) children’s natural play?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How do we choose the right tech tools? </a:t>
            </a:r>
            <a:endParaRPr dirty="0">
              <a:latin typeface="Calibri" panose="020F0502020204030204" pitchFamily="34" charset="0"/>
              <a:cs typeface="Calibri" panose="020F0502020204030204" pitchFamily="34" charset="0"/>
            </a:endParaRPr>
          </a:p>
          <a:p>
            <a:pPr marL="0" indent="0"/>
            <a:endParaRPr b="1" dirty="0">
              <a:latin typeface="Calibri" panose="020F0502020204030204" pitchFamily="34" charset="0"/>
              <a:ea typeface="Century Gothic"/>
              <a:cs typeface="Calibri" panose="020F0502020204030204" pitchFamily="34" charset="0"/>
              <a:sym typeface="Century Gothic"/>
            </a:endParaRPr>
          </a:p>
          <a:p>
            <a:pPr marL="0" indent="0"/>
            <a:endParaRPr dirty="0">
              <a:latin typeface="Century Gothic"/>
              <a:ea typeface="Century Gothic"/>
              <a:cs typeface="Century Gothic"/>
              <a:sym typeface="Century Gothic"/>
            </a:endParaRPr>
          </a:p>
          <a:p>
            <a:pPr marL="0" indent="0"/>
            <a:endParaRPr dirty="0">
              <a:latin typeface="Century Gothic"/>
              <a:ea typeface="Century Gothic"/>
              <a:cs typeface="Century Gothic"/>
              <a:sym typeface="Century Gothic"/>
            </a:endParaRPr>
          </a:p>
        </p:txBody>
      </p:sp>
      <p:sp>
        <p:nvSpPr>
          <p:cNvPr id="245" name="Google Shape;245;p15:notes"/>
          <p:cNvSpPr txBox="1">
            <a:spLocks noGrp="1"/>
          </p:cNvSpPr>
          <p:nvPr>
            <p:ph type="ftr" idx="11"/>
          </p:nvPr>
        </p:nvSpPr>
        <p:spPr>
          <a:xfrm>
            <a:off x="0" y="8829968"/>
            <a:ext cx="3037840" cy="466433"/>
          </a:xfrm>
          <a:prstGeom prst="rect">
            <a:avLst/>
          </a:prstGeom>
          <a:noFill/>
          <a:ln>
            <a:noFill/>
          </a:ln>
        </p:spPr>
        <p:txBody>
          <a:bodyPr spcFirstLastPara="1" wrap="square" lIns="93161" tIns="46568" rIns="93161" bIns="46568" anchor="b" anchorCtr="0">
            <a:noAutofit/>
          </a:bodyPr>
          <a:lstStyle/>
          <a:p>
            <a:r>
              <a:rPr lang="en-US"/>
              <a:t>FADSS - January 22, 2020</a:t>
            </a:r>
            <a:endParaRPr/>
          </a:p>
        </p:txBody>
      </p:sp>
      <p:sp>
        <p:nvSpPr>
          <p:cNvPr id="246" name="Google Shape;246;p15: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6: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Does: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Ask participants the question on the slide and use the following technology tools to view responses.</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Use the features of your video conferencing platforms, for example, Zoom’s chat, whiteboard, etc. </a:t>
            </a:r>
            <a:endParaRPr dirty="0">
              <a:latin typeface="Calibri" panose="020F0502020204030204" pitchFamily="34" charset="0"/>
              <a:cs typeface="Calibri" panose="020F0502020204030204" pitchFamily="34" charset="0"/>
            </a:endParaRPr>
          </a:p>
          <a:p>
            <a:pPr marL="171425" indent="-95236">
              <a:buClr>
                <a:schemeClr val="dk1"/>
              </a:buClr>
              <a:buSzPts val="1200"/>
            </a:pPr>
            <a:endParaRPr dirty="0">
              <a:latin typeface="Calibri" panose="020F0502020204030204" pitchFamily="34" charset="0"/>
              <a:ea typeface="Century Gothic"/>
              <a:cs typeface="Calibri" panose="020F0502020204030204" pitchFamily="34" charset="0"/>
              <a:sym typeface="Century Gothic"/>
            </a:endParaRPr>
          </a:p>
          <a:p>
            <a:pPr marL="0" indent="0"/>
            <a:r>
              <a:rPr lang="en-US" dirty="0">
                <a:latin typeface="Calibri" panose="020F0502020204030204" pitchFamily="34" charset="0"/>
                <a:ea typeface="Century Gothic"/>
                <a:cs typeface="Calibri" panose="020F0502020204030204" pitchFamily="34" charset="0"/>
                <a:sym typeface="Century Gothic"/>
              </a:rPr>
              <a:t>The following tools can be used to support this activity, if trainer is comfortable with them.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Padlet-  </a:t>
            </a:r>
            <a:r>
              <a:rPr lang="en-US" u="sng" dirty="0">
                <a:solidFill>
                  <a:schemeClr val="hlink"/>
                </a:solidFill>
                <a:latin typeface="Calibri" panose="020F0502020204030204" pitchFamily="34" charset="0"/>
                <a:ea typeface="Century Gothic"/>
                <a:cs typeface="Calibri" panose="020F0502020204030204" pitchFamily="34" charset="0"/>
                <a:sym typeface="Century Gothic"/>
                <a:hlinkClick r:id="rId3"/>
              </a:rPr>
              <a:t>https://padlet.com/</a:t>
            </a:r>
            <a:r>
              <a:rPr lang="en-US" dirty="0">
                <a:latin typeface="Calibri" panose="020F0502020204030204" pitchFamily="34" charset="0"/>
                <a:ea typeface="Century Gothic"/>
                <a:cs typeface="Calibri" panose="020F0502020204030204" pitchFamily="34" charset="0"/>
                <a:sym typeface="Century Gothic"/>
              </a:rPr>
              <a:t>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err="1">
                <a:latin typeface="Calibri" panose="020F0502020204030204" pitchFamily="34" charset="0"/>
                <a:ea typeface="Century Gothic"/>
                <a:cs typeface="Calibri" panose="020F0502020204030204" pitchFamily="34" charset="0"/>
                <a:sym typeface="Century Gothic"/>
              </a:rPr>
              <a:t>Dotstorming</a:t>
            </a:r>
            <a:r>
              <a:rPr lang="en-US" dirty="0">
                <a:latin typeface="Calibri" panose="020F0502020204030204" pitchFamily="34" charset="0"/>
                <a:ea typeface="Century Gothic"/>
                <a:cs typeface="Calibri" panose="020F0502020204030204" pitchFamily="34" charset="0"/>
                <a:sym typeface="Century Gothic"/>
              </a:rPr>
              <a:t>- </a:t>
            </a:r>
            <a:r>
              <a:rPr lang="en-US" u="sng" dirty="0">
                <a:solidFill>
                  <a:schemeClr val="hlink"/>
                </a:solidFill>
                <a:latin typeface="Calibri" panose="020F0502020204030204" pitchFamily="34" charset="0"/>
                <a:ea typeface="Century Gothic"/>
                <a:cs typeface="Calibri" panose="020F0502020204030204" pitchFamily="34" charset="0"/>
                <a:sym typeface="Century Gothic"/>
                <a:hlinkClick r:id="rId4"/>
              </a:rPr>
              <a:t>https://dotstorming.com/</a:t>
            </a:r>
            <a:endParaRPr dirty="0">
              <a:latin typeface="Calibri" panose="020F0502020204030204" pitchFamily="34" charset="0"/>
              <a:ea typeface="Century Gothic"/>
              <a:cs typeface="Calibri" panose="020F0502020204030204" pitchFamily="34" charset="0"/>
              <a:sym typeface="Century Gothic"/>
            </a:endParaRPr>
          </a:p>
          <a:p>
            <a:pPr marL="0" indent="0"/>
            <a:endParaRPr dirty="0"/>
          </a:p>
        </p:txBody>
      </p:sp>
      <p:sp>
        <p:nvSpPr>
          <p:cNvPr id="255" name="Google Shape;255;p16: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15</a:t>
            </a:fld>
            <a:endParaRPr sz="12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701040" y="4473893"/>
            <a:ext cx="5608320" cy="4729102"/>
          </a:xfrm>
          <a:prstGeom prst="rect">
            <a:avLst/>
          </a:prstGeom>
          <a:noFill/>
          <a:ln>
            <a:noFill/>
          </a:ln>
        </p:spPr>
        <p:txBody>
          <a:bodyPr spcFirstLastPara="1" wrap="square" lIns="93161" tIns="46568" rIns="93161" bIns="46568" anchor="t" anchorCtr="0">
            <a:noAutofit/>
          </a:bodyPr>
          <a:lstStyle/>
          <a:p>
            <a:pPr marL="0" indent="0">
              <a:buSzPts val="1200"/>
            </a:pPr>
            <a:r>
              <a:rPr lang="en-US" sz="1100" b="1" dirty="0">
                <a:solidFill>
                  <a:srgbClr val="000000"/>
                </a:solidFill>
                <a:latin typeface="Calibri" panose="020F0502020204030204" pitchFamily="34" charset="0"/>
                <a:ea typeface="Century Gothic"/>
                <a:cs typeface="Calibri" panose="020F0502020204030204" pitchFamily="34" charset="0"/>
                <a:sym typeface="Century Gothic"/>
              </a:rPr>
              <a:t>Trainer Says:</a:t>
            </a:r>
            <a:endParaRPr sz="1100" dirty="0">
              <a:solidFill>
                <a:srgbClr val="000000"/>
              </a:solidFill>
              <a:latin typeface="Calibri" panose="020F0502020204030204" pitchFamily="34" charset="0"/>
              <a:ea typeface="Century Gothic"/>
              <a:cs typeface="Calibri" panose="020F0502020204030204" pitchFamily="34" charset="0"/>
              <a:sym typeface="Century Gothic"/>
            </a:endParaRPr>
          </a:p>
          <a:p>
            <a:pPr marL="0" indent="0">
              <a:buSzPts val="1200"/>
            </a:pPr>
            <a:r>
              <a:rPr lang="en-US" sz="1100" dirty="0">
                <a:solidFill>
                  <a:srgbClr val="000000"/>
                </a:solidFill>
                <a:latin typeface="Calibri" panose="020F0502020204030204" pitchFamily="34" charset="0"/>
                <a:ea typeface="Century Gothic"/>
                <a:cs typeface="Calibri" panose="020F0502020204030204" pitchFamily="34" charset="0"/>
                <a:sym typeface="Century Gothic"/>
              </a:rPr>
              <a:t>Here are a few examples on how to engage families through the use of technology and media.</a:t>
            </a:r>
            <a:endParaRPr sz="1100" dirty="0">
              <a:solidFill>
                <a:srgbClr val="000000"/>
              </a:solidFill>
              <a:latin typeface="Calibri" panose="020F0502020204030204" pitchFamily="34" charset="0"/>
              <a:ea typeface="Century Gothic"/>
              <a:cs typeface="Calibri" panose="020F0502020204030204" pitchFamily="34" charset="0"/>
              <a:sym typeface="Century Gothic"/>
            </a:endParaRPr>
          </a:p>
          <a:p>
            <a:pPr marL="171425" indent="-171425">
              <a:buSzPts val="1200"/>
              <a:buFont typeface="Arial"/>
              <a:buChar char="•"/>
            </a:pPr>
            <a:r>
              <a:rPr lang="en-US" sz="1100" i="1" u="sng" dirty="0">
                <a:solidFill>
                  <a:srgbClr val="000000"/>
                </a:solidFill>
                <a:latin typeface="Calibri" panose="020F0502020204030204" pitchFamily="34" charset="0"/>
                <a:ea typeface="Century Gothic"/>
                <a:cs typeface="Calibri" panose="020F0502020204030204" pitchFamily="34" charset="0"/>
                <a:sym typeface="Century Gothic"/>
              </a:rPr>
              <a:t>Gather information</a:t>
            </a:r>
            <a:r>
              <a:rPr lang="en-US" sz="1100" i="1" dirty="0">
                <a:solidFill>
                  <a:srgbClr val="000000"/>
                </a:solidFill>
                <a:latin typeface="Calibri" panose="020F0502020204030204" pitchFamily="34" charset="0"/>
                <a:ea typeface="Century Gothic"/>
                <a:cs typeface="Calibri" panose="020F0502020204030204" pitchFamily="34" charset="0"/>
                <a:sym typeface="Century Gothic"/>
              </a:rPr>
              <a:t>: </a:t>
            </a:r>
            <a:r>
              <a:rPr lang="en-US" sz="1100" dirty="0">
                <a:solidFill>
                  <a:srgbClr val="000000"/>
                </a:solidFill>
                <a:latin typeface="Calibri" panose="020F0502020204030204" pitchFamily="34" charset="0"/>
                <a:ea typeface="Century Gothic"/>
                <a:cs typeface="Calibri" panose="020F0502020204030204" pitchFamily="34" charset="0"/>
                <a:sym typeface="Century Gothic"/>
              </a:rPr>
              <a:t>Teachers can create a survey to determine if the children’s families own tech tools like computers, smart phone or tablets.</a:t>
            </a:r>
            <a:endParaRPr sz="1100" dirty="0">
              <a:latin typeface="Calibri" panose="020F0502020204030204" pitchFamily="34" charset="0"/>
              <a:cs typeface="Calibri" panose="020F0502020204030204" pitchFamily="34" charset="0"/>
            </a:endParaRPr>
          </a:p>
          <a:p>
            <a:pPr marL="171425" indent="-171425">
              <a:buSzPts val="1200"/>
              <a:buFont typeface="Arial"/>
              <a:buChar char="•"/>
            </a:pPr>
            <a:r>
              <a:rPr lang="en-US" sz="1100" i="1" u="sng" dirty="0">
                <a:solidFill>
                  <a:srgbClr val="000000"/>
                </a:solidFill>
                <a:latin typeface="Calibri" panose="020F0502020204030204" pitchFamily="34" charset="0"/>
                <a:ea typeface="Century Gothic"/>
                <a:cs typeface="Calibri" panose="020F0502020204030204" pitchFamily="34" charset="0"/>
                <a:sym typeface="Century Gothic"/>
              </a:rPr>
              <a:t>Document and Share</a:t>
            </a:r>
            <a:r>
              <a:rPr lang="en-US" sz="1100" i="1" dirty="0">
                <a:solidFill>
                  <a:srgbClr val="000000"/>
                </a:solidFill>
                <a:latin typeface="Calibri" panose="020F0502020204030204" pitchFamily="34" charset="0"/>
                <a:ea typeface="Century Gothic"/>
                <a:cs typeface="Calibri" panose="020F0502020204030204" pitchFamily="34" charset="0"/>
                <a:sym typeface="Century Gothic"/>
              </a:rPr>
              <a:t>: </a:t>
            </a:r>
            <a:r>
              <a:rPr lang="en-US" sz="1100" dirty="0">
                <a:solidFill>
                  <a:srgbClr val="000000"/>
                </a:solidFill>
                <a:latin typeface="Calibri" panose="020F0502020204030204" pitchFamily="34" charset="0"/>
                <a:ea typeface="Century Gothic"/>
                <a:cs typeface="Calibri" panose="020F0502020204030204" pitchFamily="34" charset="0"/>
                <a:sym typeface="Century Gothic"/>
              </a:rPr>
              <a:t>Invite family members to document early learning activities at home using technology—for example, a family can make a video of their child explaining the story behind her drawing.</a:t>
            </a:r>
            <a:endParaRPr sz="1100" dirty="0">
              <a:latin typeface="Calibri" panose="020F0502020204030204" pitchFamily="34" charset="0"/>
              <a:cs typeface="Calibri" panose="020F0502020204030204" pitchFamily="34" charset="0"/>
            </a:endParaRPr>
          </a:p>
          <a:p>
            <a:pPr marL="171425" indent="-171425">
              <a:buSzPts val="1200"/>
              <a:buFont typeface="Arial"/>
              <a:buChar char="•"/>
            </a:pPr>
            <a:r>
              <a:rPr lang="en-US" sz="1100" i="1" u="sng" dirty="0">
                <a:solidFill>
                  <a:srgbClr val="000000"/>
                </a:solidFill>
                <a:latin typeface="Calibri" panose="020F0502020204030204" pitchFamily="34" charset="0"/>
                <a:ea typeface="Century Gothic"/>
                <a:cs typeface="Calibri" panose="020F0502020204030204" pitchFamily="34" charset="0"/>
                <a:sym typeface="Century Gothic"/>
              </a:rPr>
              <a:t>Share favorite apps</a:t>
            </a:r>
            <a:r>
              <a:rPr lang="en-US" sz="1100" i="1" dirty="0">
                <a:solidFill>
                  <a:srgbClr val="000000"/>
                </a:solidFill>
                <a:latin typeface="Calibri" panose="020F0502020204030204" pitchFamily="34" charset="0"/>
                <a:ea typeface="Century Gothic"/>
                <a:cs typeface="Calibri" panose="020F0502020204030204" pitchFamily="34" charset="0"/>
                <a:sym typeface="Century Gothic"/>
              </a:rPr>
              <a:t>: </a:t>
            </a:r>
            <a:r>
              <a:rPr lang="en-US" sz="1100" dirty="0">
                <a:solidFill>
                  <a:srgbClr val="000000"/>
                </a:solidFill>
                <a:latin typeface="Calibri" panose="020F0502020204030204" pitchFamily="34" charset="0"/>
                <a:ea typeface="Century Gothic"/>
                <a:cs typeface="Calibri" panose="020F0502020204030204" pitchFamily="34" charset="0"/>
                <a:sym typeface="Century Gothic"/>
              </a:rPr>
              <a:t>The Division of Early Learning family page has links to developmentally appropriate apps like vroom. (Be intentional) Vroom is not an application for a child to use but for families to gather ideas on how brain building activities for their children. Use of media should be age, linguistically, individually and culturally appropriate in order to promote positive learning outcomes. Visit DEL’s Family link: </a:t>
            </a:r>
            <a:r>
              <a:rPr lang="en-US" sz="1100" u="sng" dirty="0">
                <a:solidFill>
                  <a:srgbClr val="000000"/>
                </a:solidFill>
                <a:latin typeface="Calibri" panose="020F0502020204030204" pitchFamily="34" charset="0"/>
                <a:ea typeface="Century Gothic"/>
                <a:cs typeface="Calibri" panose="020F0502020204030204" pitchFamily="34" charset="0"/>
                <a:sym typeface="Century Gothic"/>
              </a:rPr>
              <a:t>http://flbt5.floridaearlylearning.com/families.html</a:t>
            </a:r>
            <a:endParaRPr sz="1100" dirty="0">
              <a:latin typeface="Calibri" panose="020F0502020204030204" pitchFamily="34" charset="0"/>
              <a:cs typeface="Calibri" panose="020F0502020204030204" pitchFamily="34" charset="0"/>
            </a:endParaRPr>
          </a:p>
          <a:p>
            <a:pPr marL="171425" indent="-171425">
              <a:buSzPts val="1200"/>
              <a:buFont typeface="Arial"/>
              <a:buChar char="•"/>
            </a:pPr>
            <a:r>
              <a:rPr lang="en-US" sz="1100" i="1" u="sng" dirty="0">
                <a:solidFill>
                  <a:srgbClr val="000000"/>
                </a:solidFill>
                <a:latin typeface="Calibri" panose="020F0502020204030204" pitchFamily="34" charset="0"/>
                <a:ea typeface="Century Gothic"/>
                <a:cs typeface="Calibri" panose="020F0502020204030204" pitchFamily="34" charset="0"/>
                <a:sym typeface="Century Gothic"/>
              </a:rPr>
              <a:t>Open communication pathways</a:t>
            </a:r>
            <a:r>
              <a:rPr lang="en-US" sz="1100" i="1" dirty="0">
                <a:solidFill>
                  <a:srgbClr val="000000"/>
                </a:solidFill>
                <a:latin typeface="Calibri" panose="020F0502020204030204" pitchFamily="34" charset="0"/>
                <a:ea typeface="Century Gothic"/>
                <a:cs typeface="Calibri" panose="020F0502020204030204" pitchFamily="34" charset="0"/>
                <a:sym typeface="Century Gothic"/>
              </a:rPr>
              <a:t>: </a:t>
            </a:r>
            <a:r>
              <a:rPr lang="en-US" sz="1100" dirty="0">
                <a:solidFill>
                  <a:srgbClr val="000000"/>
                </a:solidFill>
                <a:latin typeface="Calibri" panose="020F0502020204030204" pitchFamily="34" charset="0"/>
                <a:ea typeface="Century Gothic"/>
                <a:cs typeface="Calibri" panose="020F0502020204030204" pitchFamily="34" charset="0"/>
                <a:sym typeface="Century Gothic"/>
              </a:rPr>
              <a:t>Providing flexible differentiated ways of communication and instruction can enhance school and family connection. (zoom, google hangouts, What’s-app, class dojo)</a:t>
            </a:r>
            <a:endParaRPr sz="1100" dirty="0">
              <a:latin typeface="Calibri" panose="020F0502020204030204" pitchFamily="34" charset="0"/>
              <a:cs typeface="Calibri" panose="020F0502020204030204" pitchFamily="34" charset="0"/>
            </a:endParaRPr>
          </a:p>
          <a:p>
            <a:pPr marL="171425" indent="-171425">
              <a:buSzPts val="1200"/>
              <a:buFont typeface="Arial"/>
              <a:buChar char="•"/>
            </a:pPr>
            <a:r>
              <a:rPr lang="en-US" sz="1100" i="1" u="sng" dirty="0">
                <a:solidFill>
                  <a:srgbClr val="000000"/>
                </a:solidFill>
                <a:latin typeface="Calibri" panose="020F0502020204030204" pitchFamily="34" charset="0"/>
                <a:ea typeface="Century Gothic"/>
                <a:cs typeface="Calibri" panose="020F0502020204030204" pitchFamily="34" charset="0"/>
                <a:sym typeface="Century Gothic"/>
              </a:rPr>
              <a:t>Meet families where they are</a:t>
            </a:r>
            <a:r>
              <a:rPr lang="en-US" sz="1100" i="1" dirty="0">
                <a:solidFill>
                  <a:srgbClr val="000000"/>
                </a:solidFill>
                <a:latin typeface="Calibri" panose="020F0502020204030204" pitchFamily="34" charset="0"/>
                <a:ea typeface="Century Gothic"/>
                <a:cs typeface="Calibri" panose="020F0502020204030204" pitchFamily="34" charset="0"/>
                <a:sym typeface="Century Gothic"/>
              </a:rPr>
              <a:t>: </a:t>
            </a:r>
            <a:r>
              <a:rPr lang="en-US" sz="1100" dirty="0">
                <a:solidFill>
                  <a:srgbClr val="000000"/>
                </a:solidFill>
                <a:latin typeface="Calibri" panose="020F0502020204030204" pitchFamily="34" charset="0"/>
                <a:ea typeface="Century Gothic"/>
                <a:cs typeface="Calibri" panose="020F0502020204030204" pitchFamily="34" charset="0"/>
                <a:sym typeface="Century Gothic"/>
              </a:rPr>
              <a:t>Promote equity in supporting families and educators by eliminating technology barriers that include access and location. (provide access to a family’s home language and culture)</a:t>
            </a:r>
            <a:endParaRPr sz="1100" dirty="0">
              <a:latin typeface="Calibri" panose="020F0502020204030204" pitchFamily="34" charset="0"/>
              <a:cs typeface="Calibri" panose="020F0502020204030204" pitchFamily="34" charset="0"/>
            </a:endParaRPr>
          </a:p>
          <a:p>
            <a:pPr marL="171425" indent="-171425">
              <a:buSzPts val="1200"/>
              <a:buFont typeface="Arial"/>
              <a:buChar char="•"/>
            </a:pPr>
            <a:r>
              <a:rPr lang="en-US" sz="1100" i="1" u="sng" dirty="0">
                <a:solidFill>
                  <a:srgbClr val="000000"/>
                </a:solidFill>
                <a:latin typeface="Calibri" panose="020F0502020204030204" pitchFamily="34" charset="0"/>
                <a:ea typeface="Century Gothic"/>
                <a:cs typeface="Calibri" panose="020F0502020204030204" pitchFamily="34" charset="0"/>
                <a:sym typeface="Century Gothic"/>
              </a:rPr>
              <a:t>Model and Discuss appropriate tech use</a:t>
            </a:r>
            <a:r>
              <a:rPr lang="en-US" sz="1100" i="1" dirty="0">
                <a:solidFill>
                  <a:srgbClr val="000000"/>
                </a:solidFill>
                <a:latin typeface="Calibri" panose="020F0502020204030204" pitchFamily="34" charset="0"/>
                <a:ea typeface="Century Gothic"/>
                <a:cs typeface="Calibri" panose="020F0502020204030204" pitchFamily="34" charset="0"/>
                <a:sym typeface="Century Gothic"/>
              </a:rPr>
              <a:t>:</a:t>
            </a:r>
            <a:r>
              <a:rPr lang="en-US" sz="1100" b="1" dirty="0">
                <a:solidFill>
                  <a:srgbClr val="000000"/>
                </a:solidFill>
                <a:latin typeface="Calibri" panose="020F0502020204030204" pitchFamily="34" charset="0"/>
                <a:ea typeface="Century Gothic"/>
                <a:cs typeface="Calibri" panose="020F0502020204030204" pitchFamily="34" charset="0"/>
                <a:sym typeface="Century Gothic"/>
              </a:rPr>
              <a:t> </a:t>
            </a:r>
            <a:r>
              <a:rPr lang="en-US" sz="1100" dirty="0">
                <a:solidFill>
                  <a:srgbClr val="000000"/>
                </a:solidFill>
                <a:latin typeface="Calibri" panose="020F0502020204030204" pitchFamily="34" charset="0"/>
                <a:ea typeface="Century Gothic"/>
                <a:cs typeface="Calibri" panose="020F0502020204030204" pitchFamily="34" charset="0"/>
                <a:sym typeface="Century Gothic"/>
              </a:rPr>
              <a:t>Consider screen time when determining appropriate limits to preschool age children based on a home or school flexible environment. (setting up a schedule or routine)</a:t>
            </a:r>
            <a:endParaRPr sz="1100" dirty="0">
              <a:latin typeface="Calibri" panose="020F0502020204030204" pitchFamily="34" charset="0"/>
              <a:cs typeface="Calibri" panose="020F0502020204030204" pitchFamily="34" charset="0"/>
            </a:endParaRPr>
          </a:p>
          <a:p>
            <a:pPr marL="0" indent="0">
              <a:buClr>
                <a:schemeClr val="dk1"/>
              </a:buClr>
              <a:buSzPts val="1200"/>
            </a:pPr>
            <a:endParaRPr sz="1100" dirty="0">
              <a:solidFill>
                <a:srgbClr val="000000"/>
              </a:solidFill>
              <a:latin typeface="Calibri" panose="020F0502020204030204" pitchFamily="34" charset="0"/>
              <a:ea typeface="Century Gothic"/>
              <a:cs typeface="Calibri" panose="020F0502020204030204" pitchFamily="34" charset="0"/>
              <a:sym typeface="Century Gothic"/>
            </a:endParaRPr>
          </a:p>
          <a:p>
            <a:pPr marL="0" indent="0">
              <a:buSzPts val="1200"/>
            </a:pPr>
            <a:r>
              <a:rPr lang="en-US" sz="1100" b="1" dirty="0">
                <a:solidFill>
                  <a:srgbClr val="000000"/>
                </a:solidFill>
                <a:latin typeface="Calibri" panose="020F0502020204030204" pitchFamily="34" charset="0"/>
                <a:ea typeface="Century Gothic"/>
                <a:cs typeface="Calibri" panose="020F0502020204030204" pitchFamily="34" charset="0"/>
                <a:sym typeface="Century Gothic"/>
              </a:rPr>
              <a:t>Trainer Notes:</a:t>
            </a:r>
            <a:endParaRPr sz="1100" dirty="0">
              <a:latin typeface="Calibri" panose="020F0502020204030204" pitchFamily="34" charset="0"/>
              <a:cs typeface="Calibri" panose="020F0502020204030204" pitchFamily="34" charset="0"/>
            </a:endParaRPr>
          </a:p>
          <a:p>
            <a:pPr marL="0" indent="0">
              <a:buSzPts val="1200"/>
            </a:pPr>
            <a:r>
              <a:rPr lang="en-US" sz="1100" dirty="0">
                <a:solidFill>
                  <a:srgbClr val="000000"/>
                </a:solidFill>
                <a:latin typeface="Calibri" panose="020F0502020204030204" pitchFamily="34" charset="0"/>
                <a:ea typeface="Century Gothic"/>
                <a:cs typeface="Calibri" panose="020F0502020204030204" pitchFamily="34" charset="0"/>
                <a:sym typeface="Century Gothic"/>
              </a:rPr>
              <a:t>Picture retrieved from </a:t>
            </a:r>
            <a:r>
              <a:rPr lang="en-US" sz="1100" dirty="0">
                <a:latin typeface="Calibri" panose="020F0502020204030204" pitchFamily="34" charset="0"/>
                <a:ea typeface="Century Gothic"/>
                <a:cs typeface="Calibri" panose="020F0502020204030204" pitchFamily="34" charset="0"/>
                <a:sym typeface="Century Gothic"/>
              </a:rPr>
              <a:t>The Division of Early Learning.</a:t>
            </a:r>
            <a:endParaRPr sz="1100" dirty="0">
              <a:latin typeface="Calibri" panose="020F0502020204030204" pitchFamily="34" charset="0"/>
              <a:cs typeface="Calibri" panose="020F0502020204030204" pitchFamily="34" charset="0"/>
            </a:endParaRPr>
          </a:p>
          <a:p>
            <a:pPr marL="0" indent="0">
              <a:buClr>
                <a:schemeClr val="dk1"/>
              </a:buClr>
              <a:buSzPts val="1200"/>
            </a:pPr>
            <a:endParaRPr dirty="0">
              <a:latin typeface="Century Gothic"/>
              <a:ea typeface="Century Gothic"/>
              <a:cs typeface="Century Gothic"/>
              <a:sym typeface="Century Gothic"/>
            </a:endParaRPr>
          </a:p>
        </p:txBody>
      </p:sp>
      <p:sp>
        <p:nvSpPr>
          <p:cNvPr id="264" name="Google Shape;264;p17: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16</a:t>
            </a:fld>
            <a:endParaRPr sz="12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8: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Does:</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Read the slide.</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Click on image to access website.</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Explore the FELDS website and provide participants with a virtual walkthrough of the family section.</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ea typeface="Century Gothic"/>
              <a:cs typeface="Calibri" panose="020F0502020204030204" pitchFamily="34" charset="0"/>
              <a:sym typeface="Century Gothic"/>
            </a:endParaRPr>
          </a:p>
          <a:p>
            <a:pPr marL="0" indent="0">
              <a:buClr>
                <a:schemeClr val="dk1"/>
              </a:buClr>
              <a:buSzPts val="1200"/>
            </a:pPr>
            <a:r>
              <a:rPr lang="en-US" dirty="0">
                <a:latin typeface="Calibri" panose="020F0502020204030204" pitchFamily="34" charset="0"/>
                <a:ea typeface="Century Gothic"/>
                <a:cs typeface="Calibri" panose="020F0502020204030204" pitchFamily="34" charset="0"/>
                <a:sym typeface="Century Gothic"/>
              </a:rPr>
              <a:t>Picture retrieved from </a:t>
            </a:r>
            <a:r>
              <a:rPr lang="en-US" u="sng" dirty="0">
                <a:solidFill>
                  <a:schemeClr val="hlink"/>
                </a:solidFill>
                <a:latin typeface="Calibri" panose="020F0502020204030204" pitchFamily="34" charset="0"/>
                <a:ea typeface="Century Gothic"/>
                <a:cs typeface="Calibri" panose="020F0502020204030204" pitchFamily="34" charset="0"/>
                <a:sym typeface="Century Gothic"/>
                <a:hlinkClick r:id="rId3"/>
              </a:rPr>
              <a:t>Florida Early Learning and Developmental Standards</a:t>
            </a:r>
            <a:r>
              <a:rPr lang="en-US" dirty="0">
                <a:latin typeface="Calibri" panose="020F0502020204030204" pitchFamily="34" charset="0"/>
                <a:ea typeface="Century Gothic"/>
                <a:cs typeface="Calibri" panose="020F0502020204030204" pitchFamily="34" charset="0"/>
                <a:sym typeface="Century Gothic"/>
              </a:rPr>
              <a:t>-Link: http://flbt5.floridaearlylearning.com/index.html</a:t>
            </a:r>
            <a:endParaRPr dirty="0">
              <a:latin typeface="Calibri" panose="020F0502020204030204" pitchFamily="34" charset="0"/>
              <a:cs typeface="Calibri" panose="020F0502020204030204" pitchFamily="34" charset="0"/>
            </a:endParaRPr>
          </a:p>
          <a:p>
            <a:pPr marL="0" indent="0">
              <a:buClr>
                <a:schemeClr val="dk1"/>
              </a:buClr>
              <a:buSzPts val="1200"/>
            </a:pPr>
            <a:endParaRPr dirty="0">
              <a:latin typeface="Century Gothic"/>
              <a:ea typeface="Century Gothic"/>
              <a:cs typeface="Century Gothic"/>
              <a:sym typeface="Century Gothic"/>
            </a:endParaRPr>
          </a:p>
          <a:p>
            <a:pPr marL="0" indent="0"/>
            <a:endParaRPr dirty="0">
              <a:latin typeface="Century Gothic"/>
              <a:ea typeface="Century Gothic"/>
              <a:cs typeface="Century Gothic"/>
              <a:sym typeface="Century Gothic"/>
            </a:endParaRPr>
          </a:p>
        </p:txBody>
      </p:sp>
      <p:sp>
        <p:nvSpPr>
          <p:cNvPr id="274" name="Google Shape;274;p18: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17</a:t>
            </a:fld>
            <a:endParaRPr sz="12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9: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Does: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Read each </a:t>
            </a:r>
            <a:r>
              <a:rPr lang="en-US" i="1" dirty="0">
                <a:latin typeface="Calibri" panose="020F0502020204030204" pitchFamily="34" charset="0"/>
                <a:ea typeface="Century Gothic"/>
                <a:cs typeface="Calibri" panose="020F0502020204030204" pitchFamily="34" charset="0"/>
                <a:sym typeface="Century Gothic"/>
              </a:rPr>
              <a:t>“Families may” </a:t>
            </a:r>
            <a:r>
              <a:rPr lang="en-US" dirty="0">
                <a:latin typeface="Calibri" panose="020F0502020204030204" pitchFamily="34" charset="0"/>
                <a:ea typeface="Century Gothic"/>
                <a:cs typeface="Calibri" panose="020F0502020204030204" pitchFamily="34" charset="0"/>
                <a:sym typeface="Century Gothic"/>
              </a:rPr>
              <a:t>statement and provide the following examples.</a:t>
            </a:r>
            <a:endParaRPr dirty="0">
              <a:latin typeface="Calibri" panose="020F0502020204030204" pitchFamily="34" charset="0"/>
              <a:cs typeface="Calibri" panose="020F0502020204030204" pitchFamily="34" charset="0"/>
            </a:endParaRPr>
          </a:p>
          <a:p>
            <a:pPr marL="0" indent="0"/>
            <a:r>
              <a:rPr lang="en-US" b="1" dirty="0">
                <a:latin typeface="Calibri" panose="020F0502020204030204" pitchFamily="34" charset="0"/>
                <a:ea typeface="Century Gothic"/>
                <a:cs typeface="Calibri" panose="020F0502020204030204" pitchFamily="34" charset="0"/>
                <a:sym typeface="Century Gothic"/>
              </a:rPr>
              <a:t>Actively participate with your child </a:t>
            </a:r>
            <a:r>
              <a:rPr lang="en-US" dirty="0">
                <a:latin typeface="Calibri" panose="020F0502020204030204" pitchFamily="34" charset="0"/>
                <a:ea typeface="Century Gothic"/>
                <a:cs typeface="Calibri" panose="020F0502020204030204" pitchFamily="34" charset="0"/>
                <a:sym typeface="Century Gothic"/>
              </a:rPr>
              <a:t>when watching television or using the computer, and limit daily screen time, especially before bedtime.</a:t>
            </a:r>
            <a:endParaRPr dirty="0">
              <a:latin typeface="Calibri" panose="020F0502020204030204" pitchFamily="34" charset="0"/>
              <a:cs typeface="Calibri" panose="020F0502020204030204" pitchFamily="34" charset="0"/>
            </a:endParaRPr>
          </a:p>
          <a:p>
            <a:pPr marL="0" indent="0"/>
            <a:r>
              <a:rPr lang="en-US" b="1" dirty="0">
                <a:latin typeface="Calibri" panose="020F0502020204030204" pitchFamily="34" charset="0"/>
                <a:ea typeface="Century Gothic"/>
                <a:cs typeface="Calibri" panose="020F0502020204030204" pitchFamily="34" charset="0"/>
                <a:sym typeface="Century Gothic"/>
              </a:rPr>
              <a:t>Monitor children’s screen time </a:t>
            </a:r>
            <a:r>
              <a:rPr lang="en-US" dirty="0">
                <a:latin typeface="Calibri" panose="020F0502020204030204" pitchFamily="34" charset="0"/>
                <a:ea typeface="Century Gothic"/>
                <a:cs typeface="Calibri" panose="020F0502020204030204" pitchFamily="34" charset="0"/>
                <a:sym typeface="Century Gothic"/>
              </a:rPr>
              <a:t>for quality and appropriate content.</a:t>
            </a:r>
            <a:endParaRPr dirty="0">
              <a:latin typeface="Calibri" panose="020F0502020204030204" pitchFamily="34" charset="0"/>
              <a:cs typeface="Calibri" panose="020F0502020204030204" pitchFamily="34" charset="0"/>
            </a:endParaRPr>
          </a:p>
          <a:p>
            <a:pPr marL="0" indent="0"/>
            <a:r>
              <a:rPr lang="en-US" b="1" dirty="0">
                <a:latin typeface="Calibri" panose="020F0502020204030204" pitchFamily="34" charset="0"/>
                <a:ea typeface="Century Gothic"/>
                <a:cs typeface="Calibri" panose="020F0502020204030204" pitchFamily="34" charset="0"/>
                <a:sym typeface="Century Gothic"/>
              </a:rPr>
              <a:t>Discuss how tools and technology assist our daily lives </a:t>
            </a:r>
            <a:r>
              <a:rPr lang="en-US" dirty="0">
                <a:latin typeface="Calibri" panose="020F0502020204030204" pitchFamily="34" charset="0"/>
                <a:ea typeface="Century Gothic"/>
                <a:cs typeface="Calibri" panose="020F0502020204030204" pitchFamily="34" charset="0"/>
                <a:sym typeface="Century Gothic"/>
              </a:rPr>
              <a:t>(e.g., electricity, plumbing, cars, computers, etc.)</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ea typeface="Century Gothic"/>
              <a:cs typeface="Calibri" panose="020F0502020204030204" pitchFamily="34" charset="0"/>
              <a:sym typeface="Century Gothic"/>
            </a:endParaRPr>
          </a:p>
          <a:p>
            <a:pPr marL="0" indent="0">
              <a:buClr>
                <a:schemeClr val="dk1"/>
              </a:buClr>
              <a:buSzPts val="1200"/>
            </a:pPr>
            <a:endParaRPr dirty="0">
              <a:latin typeface="Calibri" panose="020F0502020204030204" pitchFamily="34" charset="0"/>
              <a:ea typeface="Century Gothic"/>
              <a:cs typeface="Calibri" panose="020F0502020204030204" pitchFamily="34" charset="0"/>
              <a:sym typeface="Century Gothic"/>
            </a:endParaRPr>
          </a:p>
          <a:p>
            <a:pPr marL="0" indent="0"/>
            <a:r>
              <a:rPr lang="en-US" b="1" dirty="0">
                <a:latin typeface="Calibri" panose="020F0502020204030204" pitchFamily="34" charset="0"/>
                <a:ea typeface="Century Gothic"/>
                <a:cs typeface="Calibri" panose="020F0502020204030204" pitchFamily="34" charset="0"/>
                <a:sym typeface="Century Gothic"/>
              </a:rPr>
              <a:t>Trainer Says: </a:t>
            </a:r>
            <a:endParaRPr dirty="0">
              <a:latin typeface="Calibri" panose="020F0502020204030204" pitchFamily="34" charset="0"/>
              <a:ea typeface="Century Gothic"/>
              <a:cs typeface="Calibri" panose="020F0502020204030204" pitchFamily="34" charset="0"/>
              <a:sym typeface="Century Gothic"/>
            </a:endParaRPr>
          </a:p>
          <a:p>
            <a:pPr marL="0" indent="0"/>
            <a:r>
              <a:rPr lang="en-US" dirty="0">
                <a:latin typeface="Calibri" panose="020F0502020204030204" pitchFamily="34" charset="0"/>
                <a:ea typeface="Century Gothic"/>
                <a:cs typeface="Calibri" panose="020F0502020204030204" pitchFamily="34" charset="0"/>
                <a:sym typeface="Century Gothic"/>
              </a:rPr>
              <a:t>By exploring the Florida Early Learning and Developmental Standards (FELDS) website, you will be able to locate how families can support their children by implementing the use of technology.</a:t>
            </a:r>
            <a:endParaRPr dirty="0">
              <a:latin typeface="Calibri" panose="020F0502020204030204" pitchFamily="34" charset="0"/>
              <a:ea typeface="Century Gothic"/>
              <a:cs typeface="Calibri" panose="020F0502020204030204" pitchFamily="34" charset="0"/>
              <a:sym typeface="Century Gothic"/>
            </a:endParaRPr>
          </a:p>
        </p:txBody>
      </p:sp>
      <p:sp>
        <p:nvSpPr>
          <p:cNvPr id="287" name="Google Shape;287;p19: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18</a:t>
            </a:fld>
            <a:endParaRPr sz="120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0: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buClr>
                <a:schemeClr val="dk1"/>
              </a:buClr>
              <a:buSzPts val="1200"/>
            </a:pPr>
            <a:r>
              <a:rPr lang="en-US" b="1" dirty="0">
                <a:latin typeface="Calibri" panose="020F0502020204030204" pitchFamily="34" charset="0"/>
                <a:cs typeface="Calibri" panose="020F0502020204030204" pitchFamily="34" charset="0"/>
              </a:rPr>
              <a:t>Trainer Does:</a:t>
            </a:r>
            <a:endParaRPr dirty="0">
              <a:latin typeface="Calibri" panose="020F0502020204030204" pitchFamily="34" charset="0"/>
              <a:cs typeface="Calibri" panose="020F0502020204030204" pitchFamily="34" charset="0"/>
            </a:endParaRPr>
          </a:p>
          <a:p>
            <a:pPr marL="0" indent="0">
              <a:buClr>
                <a:schemeClr val="dk1"/>
              </a:buClr>
              <a:buSzPts val="1200"/>
            </a:pPr>
            <a:r>
              <a:rPr lang="en-US" dirty="0">
                <a:latin typeface="Calibri" panose="020F0502020204030204" pitchFamily="34" charset="0"/>
                <a:cs typeface="Calibri" panose="020F0502020204030204" pitchFamily="34" charset="0"/>
              </a:rPr>
              <a:t>Ask participants the question on the slide and use the following technology tools to view responses.</a:t>
            </a:r>
            <a:endParaRPr dirty="0">
              <a:latin typeface="Calibri" panose="020F0502020204030204" pitchFamily="34" charset="0"/>
              <a:cs typeface="Calibri" panose="020F0502020204030204" pitchFamily="34" charset="0"/>
            </a:endParaRPr>
          </a:p>
          <a:p>
            <a:pPr marL="0" indent="0">
              <a:buClr>
                <a:schemeClr val="dk1"/>
              </a:buClr>
              <a:buSzPts val="1200"/>
            </a:pPr>
            <a:r>
              <a:rPr lang="en-US" dirty="0">
                <a:latin typeface="Calibri" panose="020F0502020204030204" pitchFamily="34" charset="0"/>
                <a:cs typeface="Calibri" panose="020F0502020204030204" pitchFamily="34" charset="0"/>
              </a:rPr>
              <a:t>Use the features of your video conferencing platforms, for example, Zoom’s chat, whiteboard, etc. </a:t>
            </a:r>
            <a:endParaRPr dirty="0">
              <a:latin typeface="Calibri" panose="020F0502020204030204" pitchFamily="34" charset="0"/>
              <a:cs typeface="Calibri" panose="020F0502020204030204" pitchFamily="34" charset="0"/>
            </a:endParaRPr>
          </a:p>
          <a:p>
            <a:pPr marL="0" indent="0">
              <a:buClr>
                <a:schemeClr val="dk1"/>
              </a:buClr>
              <a:buSzPts val="1200"/>
            </a:pPr>
            <a:endParaRPr dirty="0">
              <a:latin typeface="Calibri" panose="020F0502020204030204" pitchFamily="34" charset="0"/>
              <a:cs typeface="Calibri" panose="020F0502020204030204" pitchFamily="34" charset="0"/>
            </a:endParaRPr>
          </a:p>
          <a:p>
            <a:pPr marL="0" indent="0">
              <a:buClr>
                <a:schemeClr val="dk1"/>
              </a:buClr>
              <a:buSzPts val="1200"/>
            </a:pPr>
            <a:r>
              <a:rPr lang="en-US" dirty="0">
                <a:latin typeface="Calibri" panose="020F0502020204030204" pitchFamily="34" charset="0"/>
                <a:cs typeface="Calibri" panose="020F0502020204030204" pitchFamily="34" charset="0"/>
              </a:rPr>
              <a:t>The following tools can be used to support this activity, if trainer is comfortable with them. </a:t>
            </a:r>
            <a:endParaRPr dirty="0">
              <a:latin typeface="Calibri" panose="020F0502020204030204" pitchFamily="34" charset="0"/>
              <a:cs typeface="Calibri" panose="020F0502020204030204" pitchFamily="34" charset="0"/>
            </a:endParaRPr>
          </a:p>
          <a:p>
            <a:pPr marL="0" indent="0">
              <a:buClr>
                <a:schemeClr val="dk1"/>
              </a:buClr>
              <a:buSzPts val="1200"/>
            </a:pPr>
            <a:r>
              <a:rPr lang="en-US" dirty="0">
                <a:latin typeface="Calibri" panose="020F0502020204030204" pitchFamily="34" charset="0"/>
                <a:cs typeface="Calibri" panose="020F0502020204030204" pitchFamily="34" charset="0"/>
              </a:rPr>
              <a:t>Padlet-  https://padlet.com/ </a:t>
            </a:r>
            <a:endParaRPr dirty="0">
              <a:latin typeface="Calibri" panose="020F0502020204030204" pitchFamily="34" charset="0"/>
              <a:cs typeface="Calibri" panose="020F0502020204030204" pitchFamily="34" charset="0"/>
            </a:endParaRPr>
          </a:p>
          <a:p>
            <a:pPr marL="0" indent="0">
              <a:buClr>
                <a:schemeClr val="dk1"/>
              </a:buClr>
              <a:buSzPts val="1200"/>
            </a:pPr>
            <a:r>
              <a:rPr lang="en-US" dirty="0" err="1">
                <a:latin typeface="Calibri" panose="020F0502020204030204" pitchFamily="34" charset="0"/>
                <a:cs typeface="Calibri" panose="020F0502020204030204" pitchFamily="34" charset="0"/>
              </a:rPr>
              <a:t>Dotstorming</a:t>
            </a:r>
            <a:r>
              <a:rPr lang="en-US" dirty="0">
                <a:latin typeface="Calibri" panose="020F0502020204030204" pitchFamily="34" charset="0"/>
                <a:cs typeface="Calibri" panose="020F0502020204030204" pitchFamily="34" charset="0"/>
              </a:rPr>
              <a:t>- https://dotstorming.com/</a:t>
            </a:r>
            <a:endParaRPr dirty="0">
              <a:latin typeface="Calibri" panose="020F0502020204030204" pitchFamily="34" charset="0"/>
              <a:cs typeface="Calibri" panose="020F0502020204030204" pitchFamily="34" charset="0"/>
            </a:endParaRPr>
          </a:p>
          <a:p>
            <a:pPr marL="0" indent="0">
              <a:buClr>
                <a:schemeClr val="dk1"/>
              </a:buClr>
              <a:buSzPts val="1200"/>
            </a:pPr>
            <a:endParaRPr b="1" dirty="0">
              <a:latin typeface="Calibri" panose="020F0502020204030204" pitchFamily="34" charset="0"/>
              <a:cs typeface="Calibri" panose="020F0502020204030204" pitchFamily="34" charset="0"/>
            </a:endParaRPr>
          </a:p>
          <a:p>
            <a:pPr marL="171425" indent="-117458">
              <a:buClr>
                <a:schemeClr val="dk1"/>
              </a:buClr>
              <a:buSzPts val="1200"/>
              <a:buFont typeface="Arial"/>
              <a:buChar char="•"/>
            </a:pPr>
            <a:r>
              <a:rPr lang="en-US" dirty="0">
                <a:latin typeface="Calibri" panose="020F0502020204030204" pitchFamily="34" charset="0"/>
                <a:cs typeface="Calibri" panose="020F0502020204030204" pitchFamily="34" charset="0"/>
              </a:rPr>
              <a:t>Explore DEL’s Best Practices suggested resources. For example, Common Sense Media and PBS websites.</a:t>
            </a:r>
            <a:endParaRPr dirty="0">
              <a:latin typeface="Calibri" panose="020F0502020204030204" pitchFamily="34" charset="0"/>
              <a:cs typeface="Calibri" panose="020F0502020204030204" pitchFamily="34" charset="0"/>
            </a:endParaRPr>
          </a:p>
          <a:p>
            <a:pPr marL="398405" indent="-171425">
              <a:buClr>
                <a:schemeClr val="dk1"/>
              </a:buClr>
              <a:buSzPts val="1200"/>
              <a:buFont typeface="Courier New"/>
              <a:buChar char="o"/>
            </a:pPr>
            <a:r>
              <a:rPr lang="en-US" dirty="0">
                <a:latin typeface="Calibri" panose="020F0502020204030204" pitchFamily="34" charset="0"/>
                <a:cs typeface="Calibri" panose="020F0502020204030204" pitchFamily="34" charset="0"/>
              </a:rPr>
              <a:t>Seek out high-quality, research-based media products and programs for children to engage with at home. </a:t>
            </a:r>
            <a:endParaRPr dirty="0">
              <a:latin typeface="Calibri" panose="020F0502020204030204" pitchFamily="34" charset="0"/>
              <a:cs typeface="Calibri" panose="020F0502020204030204" pitchFamily="34" charset="0"/>
            </a:endParaRPr>
          </a:p>
          <a:p>
            <a:pPr marL="398405" indent="-171425">
              <a:buClr>
                <a:schemeClr val="dk1"/>
              </a:buClr>
              <a:buSzPts val="1200"/>
              <a:buFont typeface="Courier New"/>
              <a:buChar char="o"/>
            </a:pPr>
            <a:r>
              <a:rPr lang="en-US" dirty="0">
                <a:latin typeface="Calibri" panose="020F0502020204030204" pitchFamily="34" charset="0"/>
                <a:cs typeface="Calibri" panose="020F0502020204030204" pitchFamily="34" charset="0"/>
              </a:rPr>
              <a:t>Search Common Sense Media for age-appropriate programs and explore the PBS Kids network and app for a variety of educational games and programs that have been created with quality in mind.</a:t>
            </a:r>
            <a:endParaRPr dirty="0">
              <a:latin typeface="Calibri" panose="020F0502020204030204" pitchFamily="34" charset="0"/>
              <a:cs typeface="Calibri" panose="020F0502020204030204" pitchFamily="34" charset="0"/>
            </a:endParaRPr>
          </a:p>
          <a:p>
            <a:pPr marL="0" indent="0"/>
            <a:endParaRPr dirty="0">
              <a:latin typeface="Century Gothic"/>
              <a:ea typeface="Century Gothic"/>
              <a:cs typeface="Century Gothic"/>
              <a:sym typeface="Century Gothic"/>
            </a:endParaRPr>
          </a:p>
        </p:txBody>
      </p:sp>
      <p:sp>
        <p:nvSpPr>
          <p:cNvPr id="302" name="Google Shape;302;p20: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19</a:t>
            </a:fld>
            <a:endParaRPr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Says:</a:t>
            </a:r>
            <a:endParaRPr dirty="0">
              <a:latin typeface="Calibri" panose="020F0502020204030204" pitchFamily="34" charset="0"/>
              <a:cs typeface="Calibri" panose="020F0502020204030204" pitchFamily="34" charset="0"/>
            </a:endParaRPr>
          </a:p>
          <a:p>
            <a:pPr marL="0" indent="0">
              <a:buClr>
                <a:schemeClr val="dk1"/>
              </a:buClr>
              <a:buSzPts val="1200"/>
            </a:pPr>
            <a:r>
              <a:rPr lang="en-US" dirty="0">
                <a:latin typeface="Calibri" panose="020F0502020204030204" pitchFamily="34" charset="0"/>
                <a:ea typeface="Century Gothic"/>
                <a:cs typeface="Calibri" panose="020F0502020204030204" pitchFamily="34" charset="0"/>
                <a:sym typeface="Century Gothic"/>
              </a:rPr>
              <a:t>Before beginning module, it will be helpful to download the following documents: “</a:t>
            </a:r>
            <a:r>
              <a:rPr lang="en-US" i="1" dirty="0">
                <a:latin typeface="Calibri" panose="020F0502020204030204" pitchFamily="34" charset="0"/>
                <a:ea typeface="Century Gothic"/>
                <a:cs typeface="Calibri" panose="020F0502020204030204" pitchFamily="34" charset="0"/>
                <a:sym typeface="Century Gothic"/>
              </a:rPr>
              <a:t>DEL’s Best Practices for Integrating Technology and Interactive Media with Preschoolers”, </a:t>
            </a:r>
            <a:r>
              <a:rPr lang="en-US" dirty="0">
                <a:latin typeface="Calibri" panose="020F0502020204030204" pitchFamily="34" charset="0"/>
                <a:ea typeface="Century Gothic"/>
                <a:cs typeface="Calibri" panose="020F0502020204030204" pitchFamily="34" charset="0"/>
                <a:sym typeface="Century Gothic"/>
              </a:rPr>
              <a:t>and “</a:t>
            </a:r>
            <a:r>
              <a:rPr lang="en-US" i="1" dirty="0">
                <a:latin typeface="Calibri" panose="020F0502020204030204" pitchFamily="34" charset="0"/>
                <a:ea typeface="Century Gothic"/>
                <a:cs typeface="Calibri" panose="020F0502020204030204" pitchFamily="34" charset="0"/>
                <a:sym typeface="Century Gothic"/>
              </a:rPr>
              <a:t>Florida Early Learning and Developmental Standards” </a:t>
            </a:r>
            <a:r>
              <a:rPr lang="en-US" dirty="0">
                <a:latin typeface="Calibri" panose="020F0502020204030204" pitchFamily="34" charset="0"/>
                <a:ea typeface="Century Gothic"/>
                <a:cs typeface="Calibri" panose="020F0502020204030204" pitchFamily="34" charset="0"/>
                <a:sym typeface="Century Gothic"/>
              </a:rPr>
              <a:t>located at the </a:t>
            </a:r>
            <a:r>
              <a:rPr lang="en-US" b="1" i="1" dirty="0">
                <a:latin typeface="Calibri" panose="020F0502020204030204" pitchFamily="34" charset="0"/>
                <a:ea typeface="Century Gothic"/>
                <a:cs typeface="Calibri" panose="020F0502020204030204" pitchFamily="34" charset="0"/>
                <a:sym typeface="Century Gothic"/>
              </a:rPr>
              <a:t>Content Support Documents </a:t>
            </a:r>
            <a:r>
              <a:rPr lang="en-US" dirty="0">
                <a:latin typeface="Calibri" panose="020F0502020204030204" pitchFamily="34" charset="0"/>
                <a:ea typeface="Century Gothic"/>
                <a:cs typeface="Calibri" panose="020F0502020204030204" pitchFamily="34" charset="0"/>
                <a:sym typeface="Century Gothic"/>
              </a:rPr>
              <a:t>section</a:t>
            </a:r>
            <a:r>
              <a:rPr lang="en-US" b="1" i="1" dirty="0">
                <a:latin typeface="Calibri" panose="020F0502020204030204" pitchFamily="34" charset="0"/>
                <a:ea typeface="Century Gothic"/>
                <a:cs typeface="Calibri" panose="020F0502020204030204" pitchFamily="34" charset="0"/>
                <a:sym typeface="Century Gothic"/>
              </a:rPr>
              <a:t> </a:t>
            </a:r>
            <a:r>
              <a:rPr lang="en-US" dirty="0">
                <a:latin typeface="Calibri" panose="020F0502020204030204" pitchFamily="34" charset="0"/>
                <a:ea typeface="Century Gothic"/>
                <a:cs typeface="Calibri" panose="020F0502020204030204" pitchFamily="34" charset="0"/>
                <a:sym typeface="Century Gothic"/>
              </a:rPr>
              <a:t>of the Professional Learning Module: “</a:t>
            </a:r>
            <a:r>
              <a:rPr lang="en-US" i="1" dirty="0">
                <a:latin typeface="Calibri" panose="020F0502020204030204" pitchFamily="34" charset="0"/>
                <a:cs typeface="Calibri" panose="020F0502020204030204" pitchFamily="34" charset="0"/>
              </a:rPr>
              <a:t>Integrating the Standards: Intentional Use of Technology and Interactive Media in Early Learning”</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ea typeface="Century Gothic"/>
                <a:cs typeface="Calibri" panose="020F0502020204030204" pitchFamily="34" charset="0"/>
                <a:sym typeface="Century Gothic"/>
              </a:rPr>
              <a:t>of the Director’s Toolkit, http://flbt5.floridaearlylearning.com/dirtoolplm.html.</a:t>
            </a:r>
            <a:endParaRPr dirty="0">
              <a:latin typeface="Calibri" panose="020F0502020204030204" pitchFamily="34" charset="0"/>
              <a:cs typeface="Calibri" panose="020F0502020204030204" pitchFamily="34" charset="0"/>
            </a:endParaRPr>
          </a:p>
          <a:p>
            <a:pPr marL="0" indent="0"/>
            <a:endParaRPr b="1" dirty="0">
              <a:latin typeface="Calibri" panose="020F0502020204030204" pitchFamily="34" charset="0"/>
              <a:ea typeface="Century Gothic"/>
              <a:cs typeface="Calibri" panose="020F0502020204030204" pitchFamily="34" charset="0"/>
              <a:sym typeface="Century Gothic"/>
            </a:endParaRPr>
          </a:p>
          <a:p>
            <a:pPr marL="0" indent="0"/>
            <a:r>
              <a:rPr lang="en-US" b="1" dirty="0">
                <a:latin typeface="Calibri" panose="020F0502020204030204" pitchFamily="34" charset="0"/>
                <a:ea typeface="Century Gothic"/>
                <a:cs typeface="Calibri" panose="020F0502020204030204" pitchFamily="34" charset="0"/>
                <a:sym typeface="Century Gothic"/>
              </a:rPr>
              <a:t>Trainer Does: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Read the agenda items to the participants. </a:t>
            </a:r>
            <a:endParaRPr dirty="0">
              <a:latin typeface="Calibri" panose="020F0502020204030204" pitchFamily="34" charset="0"/>
              <a:cs typeface="Calibri" panose="020F0502020204030204" pitchFamily="34" charset="0"/>
            </a:endParaRPr>
          </a:p>
        </p:txBody>
      </p:sp>
      <p:sp>
        <p:nvSpPr>
          <p:cNvPr id="114" name="Google Shape;114;p2: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fld id="{00000000-1234-1234-1234-123412341234}" type="slidenum">
              <a:rPr lang="en-US"/>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1:notes"/>
          <p:cNvSpPr txBox="1">
            <a:spLocks noGrp="1"/>
          </p:cNvSpPr>
          <p:nvPr>
            <p:ph type="body" idx="1"/>
          </p:nvPr>
        </p:nvSpPr>
        <p:spPr>
          <a:xfrm>
            <a:off x="701040" y="4473892"/>
            <a:ext cx="5608320" cy="384419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Says: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DEL’s Florida Early Learning and Development Standards (FELDS) family section and share links to standards for each age group and list ideas for supporting children in all domains under the “Families May” sections. </a:t>
            </a:r>
            <a:r>
              <a:rPr lang="en-US" dirty="0">
                <a:hlinkClick r:id="rId3"/>
              </a:rPr>
              <a:t>Division of Early Learning - Early Learning and Developmental Standards (floridaearlylearning.com)</a:t>
            </a:r>
            <a:endParaRPr lang="en-US" dirty="0"/>
          </a:p>
          <a:p>
            <a:pPr marL="0" indent="0"/>
            <a:endParaRPr dirty="0">
              <a:latin typeface="Calibri" panose="020F0502020204030204" pitchFamily="34" charset="0"/>
              <a:ea typeface="Century Gothic"/>
              <a:cs typeface="Calibri" panose="020F0502020204030204" pitchFamily="34" charset="0"/>
              <a:sym typeface="Century Gothic"/>
            </a:endParaRPr>
          </a:p>
          <a:p>
            <a:pPr marL="0" indent="0"/>
            <a:r>
              <a:rPr lang="en-US" b="1" dirty="0">
                <a:latin typeface="Calibri" panose="020F0502020204030204" pitchFamily="34" charset="0"/>
                <a:ea typeface="Century Gothic"/>
                <a:cs typeface="Calibri" panose="020F0502020204030204" pitchFamily="34" charset="0"/>
                <a:sym typeface="Century Gothic"/>
              </a:rPr>
              <a:t>Refer to the E-Aims Model resource for this slide discussion. </a:t>
            </a:r>
            <a:endParaRPr dirty="0">
              <a:latin typeface="Calibri" panose="020F0502020204030204" pitchFamily="34" charset="0"/>
              <a:cs typeface="Calibri" panose="020F0502020204030204" pitchFamily="34" charset="0"/>
            </a:endParaRPr>
          </a:p>
          <a:p>
            <a:pPr marL="228567" indent="-228567">
              <a:buClr>
                <a:schemeClr val="dk1"/>
              </a:buClr>
              <a:buSzPts val="1200"/>
              <a:buFont typeface="Century Gothic"/>
              <a:buAutoNum type="arabicPeriod"/>
            </a:pPr>
            <a:r>
              <a:rPr lang="en-US" dirty="0">
                <a:latin typeface="Calibri" panose="020F0502020204030204" pitchFamily="34" charset="0"/>
                <a:ea typeface="Century Gothic"/>
                <a:cs typeface="Calibri" panose="020F0502020204030204" pitchFamily="34" charset="0"/>
                <a:sym typeface="Century Gothic"/>
              </a:rPr>
              <a:t>Engaging e-book (avoid pop-ups or outside features not related to story) </a:t>
            </a:r>
          </a:p>
          <a:p>
            <a:pPr marL="228567" indent="-228567">
              <a:buClr>
                <a:schemeClr val="dk1"/>
              </a:buClr>
              <a:buSzPts val="1200"/>
              <a:buFont typeface="Century Gothic"/>
              <a:buAutoNum type="arabicPeriod"/>
            </a:pPr>
            <a:r>
              <a:rPr lang="en-US" dirty="0">
                <a:latin typeface="Calibri" panose="020F0502020204030204" pitchFamily="34" charset="0"/>
                <a:ea typeface="Century Gothic"/>
                <a:cs typeface="Calibri" panose="020F0502020204030204" pitchFamily="34" charset="0"/>
                <a:sym typeface="Century Gothic"/>
              </a:rPr>
              <a:t>Active involvement with the content </a:t>
            </a:r>
          </a:p>
          <a:p>
            <a:pPr marL="228567" indent="-228567">
              <a:buClr>
                <a:schemeClr val="dk1"/>
              </a:buClr>
              <a:buSzPts val="1200"/>
              <a:buFont typeface="Century Gothic"/>
              <a:buAutoNum type="arabicPeriod"/>
            </a:pPr>
            <a:r>
              <a:rPr lang="en-US" dirty="0">
                <a:latin typeface="Calibri" panose="020F0502020204030204" pitchFamily="34" charset="0"/>
                <a:ea typeface="Century Gothic"/>
                <a:cs typeface="Calibri" panose="020F0502020204030204" pitchFamily="34" charset="0"/>
                <a:sym typeface="Century Gothic"/>
              </a:rPr>
              <a:t>Does it reflect child’s everyday life and experiences? (avoid too many imaginary elements, unfamiliar activities) </a:t>
            </a:r>
            <a:endParaRPr dirty="0">
              <a:latin typeface="Calibri" panose="020F0502020204030204" pitchFamily="34" charset="0"/>
              <a:cs typeface="Calibri" panose="020F0502020204030204" pitchFamily="34" charset="0"/>
            </a:endParaRPr>
          </a:p>
          <a:p>
            <a:pPr marL="228567" indent="-228567">
              <a:buClr>
                <a:schemeClr val="dk1"/>
              </a:buClr>
              <a:buSzPts val="1200"/>
              <a:buFont typeface="Century Gothic"/>
              <a:buAutoNum type="arabicPeriod"/>
            </a:pPr>
            <a:r>
              <a:rPr lang="en-US" dirty="0">
                <a:latin typeface="Calibri" panose="020F0502020204030204" pitchFamily="34" charset="0"/>
                <a:ea typeface="Century Gothic"/>
                <a:cs typeface="Calibri" panose="020F0502020204030204" pitchFamily="34" charset="0"/>
                <a:sym typeface="Century Gothic"/>
              </a:rPr>
              <a:t>Does it encourage child to talk, respond and interact with me? </a:t>
            </a:r>
          </a:p>
          <a:p>
            <a:pPr marL="228567" indent="-228567">
              <a:buClr>
                <a:schemeClr val="dk1"/>
              </a:buClr>
              <a:buSzPts val="1200"/>
              <a:buFont typeface="Century Gothic"/>
              <a:buAutoNum type="arabicPeriod"/>
            </a:pPr>
            <a:endParaRPr dirty="0">
              <a:latin typeface="Calibri" panose="020F0502020204030204" pitchFamily="34" charset="0"/>
              <a:ea typeface="Century Gothic"/>
              <a:cs typeface="Calibri" panose="020F0502020204030204" pitchFamily="34" charset="0"/>
              <a:sym typeface="Century Gothic"/>
            </a:endParaRPr>
          </a:p>
          <a:p>
            <a:pPr marL="0" indent="0"/>
            <a:r>
              <a:rPr lang="en-US" b="1" dirty="0">
                <a:latin typeface="Calibri" panose="020F0502020204030204" pitchFamily="34" charset="0"/>
                <a:ea typeface="Century Gothic"/>
                <a:cs typeface="Calibri" panose="020F0502020204030204" pitchFamily="34" charset="0"/>
                <a:sym typeface="Century Gothic"/>
              </a:rPr>
              <a:t>Choosing Media Content for Young Children Using the E-Aims Model / zerotothree.org</a:t>
            </a:r>
            <a:r>
              <a:rPr lang="en-US" dirty="0">
                <a:latin typeface="Calibri" panose="020F0502020204030204" pitchFamily="34" charset="0"/>
                <a:ea typeface="Century Gothic"/>
                <a:cs typeface="Calibri" panose="020F0502020204030204" pitchFamily="34" charset="0"/>
                <a:sym typeface="Century Gothic"/>
              </a:rPr>
              <a:t> screen sense Engaging Actively Involved Meaningful Social </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ea typeface="Century Gothic"/>
              <a:cs typeface="Calibri" panose="020F0502020204030204" pitchFamily="34" charset="0"/>
              <a:sym typeface="Century Gothic"/>
            </a:endParaRPr>
          </a:p>
          <a:p>
            <a:pPr marL="0" indent="0">
              <a:buClr>
                <a:schemeClr val="dk1"/>
              </a:buClr>
              <a:buSzPts val="1200"/>
            </a:pPr>
            <a:r>
              <a:rPr lang="en-US" dirty="0">
                <a:latin typeface="Calibri" panose="020F0502020204030204" pitchFamily="34" charset="0"/>
                <a:ea typeface="Century Gothic"/>
                <a:cs typeface="Calibri" panose="020F0502020204030204" pitchFamily="34" charset="0"/>
                <a:sym typeface="Century Gothic"/>
              </a:rPr>
              <a:t>Picture retrieved from the Florida Early learning Standards Website-Family Section</a:t>
            </a:r>
            <a:endParaRPr dirty="0">
              <a:latin typeface="Calibri" panose="020F0502020204030204" pitchFamily="34" charset="0"/>
              <a:cs typeface="Calibri" panose="020F0502020204030204" pitchFamily="34" charset="0"/>
            </a:endParaRPr>
          </a:p>
        </p:txBody>
      </p:sp>
      <p:sp>
        <p:nvSpPr>
          <p:cNvPr id="311" name="Google Shape;311;p21: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fld id="{00000000-1234-1234-1234-123412341234}" type="slidenum">
              <a:rPr lang="en-US"/>
              <a:pPr algn="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Does:</a:t>
            </a:r>
          </a:p>
          <a:p>
            <a:r>
              <a:rPr lang="en-US" dirty="0"/>
              <a:t>Show video and discuss</a:t>
            </a:r>
          </a:p>
          <a:p>
            <a:endParaRPr lang="en-US" dirty="0"/>
          </a:p>
          <a:p>
            <a:r>
              <a:rPr lang="en-US" dirty="0"/>
              <a:t>Ask the following: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Calibri"/>
                <a:ea typeface="Calibri"/>
                <a:cs typeface="Calibri"/>
                <a:sym typeface="Calibri"/>
              </a:rPr>
              <a:t>What examples of actively involved, meaningfully involved and social engagement did you see in this clip?</a:t>
            </a:r>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0594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2: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cs typeface="Calibri" panose="020F0502020204030204" pitchFamily="34" charset="0"/>
              </a:rPr>
              <a:t>Trainer Notes</a:t>
            </a:r>
            <a:r>
              <a:rPr lang="en-US"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71425" indent="-117458">
              <a:buClr>
                <a:schemeClr val="dk1"/>
              </a:buClr>
              <a:buSzPts val="1200"/>
              <a:buFont typeface="Arial"/>
              <a:buChar char="•"/>
            </a:pPr>
            <a:r>
              <a:rPr lang="en-US" dirty="0">
                <a:latin typeface="Calibri" panose="020F0502020204030204" pitchFamily="34" charset="0"/>
                <a:cs typeface="Calibri" panose="020F0502020204030204" pitchFamily="34" charset="0"/>
              </a:rPr>
              <a:t>Discuss the next steps for participants to complete. </a:t>
            </a:r>
          </a:p>
          <a:p>
            <a:pPr marL="171425" indent="-117458">
              <a:buClr>
                <a:schemeClr val="dk1"/>
              </a:buClr>
              <a:buSzPts val="1200"/>
              <a:buFont typeface="Arial"/>
              <a:buChar char="•"/>
            </a:pPr>
            <a:r>
              <a:rPr lang="en-US" dirty="0">
                <a:latin typeface="Calibri" panose="020F0502020204030204" pitchFamily="34" charset="0"/>
                <a:cs typeface="Calibri" panose="020F0502020204030204" pitchFamily="34" charset="0"/>
              </a:rPr>
              <a:t>Ask the following questions to participants:</a:t>
            </a:r>
          </a:p>
          <a:p>
            <a:pPr marL="398405" indent="-171425">
              <a:buClr>
                <a:schemeClr val="dk1"/>
              </a:buClr>
              <a:buSzPts val="1200"/>
              <a:buFont typeface="Calibri"/>
              <a:buAutoNum type="arabicPeriod"/>
            </a:pPr>
            <a:r>
              <a:rPr lang="en-US" dirty="0">
                <a:latin typeface="Calibri" panose="020F0502020204030204" pitchFamily="34" charset="0"/>
                <a:cs typeface="Calibri" panose="020F0502020204030204" pitchFamily="34" charset="0"/>
              </a:rPr>
              <a:t>How will you share these resources with families? Example, parent teacher conferences, open houses, meets and greets, etc.</a:t>
            </a:r>
          </a:p>
          <a:p>
            <a:pPr marL="398405" indent="-171425">
              <a:buClr>
                <a:schemeClr val="dk1"/>
              </a:buClr>
              <a:buSzPts val="1200"/>
              <a:buFont typeface="Calibri"/>
              <a:buAutoNum type="arabicPeriod"/>
            </a:pPr>
            <a:r>
              <a:rPr lang="en-US" dirty="0">
                <a:latin typeface="Calibri" panose="020F0502020204030204" pitchFamily="34" charset="0"/>
                <a:cs typeface="Calibri" panose="020F0502020204030204" pitchFamily="34" charset="0"/>
              </a:rPr>
              <a:t>What recommendations would you provide to families in helping them navigate the digital world? For example, commonsense media. org is a great support document resource that guides families in choosing age-appropriate apps and websites.</a:t>
            </a:r>
          </a:p>
          <a:p>
            <a:pPr marL="228567" indent="-152378">
              <a:buClr>
                <a:schemeClr val="dk1"/>
              </a:buClr>
              <a:buSzPts val="1200"/>
            </a:pPr>
            <a:endParaRPr dirty="0">
              <a:latin typeface="Calibri" panose="020F0502020204030204" pitchFamily="34" charset="0"/>
              <a:cs typeface="Calibri" panose="020F0502020204030204" pitchFamily="34" charset="0"/>
            </a:endParaRPr>
          </a:p>
          <a:p>
            <a:pPr marL="0" indent="0"/>
            <a:r>
              <a:rPr lang="en-US" b="1" dirty="0">
                <a:latin typeface="Calibri" panose="020F0502020204030204" pitchFamily="34" charset="0"/>
                <a:cs typeface="Calibri" panose="020F0502020204030204" pitchFamily="34" charset="0"/>
              </a:rPr>
              <a:t>Trainer Needs To Know: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This completes the Technology Module. </a:t>
            </a:r>
            <a:r>
              <a:rPr lang="en-US" b="1" dirty="0">
                <a:latin typeface="Calibri" panose="020F0502020204030204" pitchFamily="34" charset="0"/>
                <a:cs typeface="Calibri" panose="020F0502020204030204" pitchFamily="34" charset="0"/>
              </a:rPr>
              <a:t>Optional:</a:t>
            </a:r>
            <a:r>
              <a:rPr lang="en-US" dirty="0">
                <a:latin typeface="Calibri" panose="020F0502020204030204" pitchFamily="34" charset="0"/>
                <a:cs typeface="Calibri" panose="020F0502020204030204" pitchFamily="34" charset="0"/>
              </a:rPr>
              <a:t> Trainer can create a reflection session (virtual or in person) where participants can provide best practices and recommendations. </a:t>
            </a:r>
            <a:endParaRPr b="1" dirty="0">
              <a:latin typeface="Calibri" panose="020F0502020204030204" pitchFamily="34" charset="0"/>
              <a:cs typeface="Calibri" panose="020F0502020204030204" pitchFamily="34" charset="0"/>
            </a:endParaRPr>
          </a:p>
        </p:txBody>
      </p:sp>
      <p:sp>
        <p:nvSpPr>
          <p:cNvPr id="321" name="Google Shape;321;p22: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22</a:t>
            </a:fld>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Says: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As we look through the Best Practices document from DEL, we will be reflecting on the </a:t>
            </a:r>
            <a:r>
              <a:rPr lang="en-US" b="1" dirty="0">
                <a:latin typeface="Calibri" panose="020F0502020204030204" pitchFamily="34" charset="0"/>
                <a:ea typeface="Century Gothic"/>
                <a:cs typeface="Calibri" panose="020F0502020204030204" pitchFamily="34" charset="0"/>
                <a:sym typeface="Century Gothic"/>
              </a:rPr>
              <a:t>Technology and Families section</a:t>
            </a:r>
            <a:r>
              <a:rPr lang="en-US" dirty="0">
                <a:latin typeface="Calibri" panose="020F0502020204030204" pitchFamily="34" charset="0"/>
                <a:ea typeface="Century Gothic"/>
                <a:cs typeface="Calibri" panose="020F0502020204030204" pitchFamily="34" charset="0"/>
                <a:sym typeface="Century Gothic"/>
              </a:rPr>
              <a:t>, which focuses on how parents/caregivers can support their children when using technology. I will give you a few minutes to read the passage and later we will have a brief reflection.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What do you agree with the passage?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What do you disagree?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What direction will you begin to take as an Early Educator?</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ea typeface="Century Gothic"/>
              <a:cs typeface="Calibri" panose="020F0502020204030204" pitchFamily="34" charset="0"/>
              <a:sym typeface="Century Gothic"/>
            </a:endParaRPr>
          </a:p>
          <a:p>
            <a:pPr marL="0" indent="0"/>
            <a:r>
              <a:rPr lang="en-US" b="1" dirty="0">
                <a:latin typeface="Calibri" panose="020F0502020204030204" pitchFamily="34" charset="0"/>
                <a:ea typeface="Century Gothic"/>
                <a:cs typeface="Calibri" panose="020F0502020204030204" pitchFamily="34" charset="0"/>
                <a:sym typeface="Century Gothic"/>
              </a:rPr>
              <a:t>Trainer Does: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Assigns group to review the Technology and Families section and reflect as a whole group. </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ea typeface="Century Gothic"/>
              <a:cs typeface="Calibri" panose="020F0502020204030204" pitchFamily="34" charset="0"/>
              <a:sym typeface="Century Gothic"/>
            </a:endParaRPr>
          </a:p>
          <a:p>
            <a:pPr marL="0" indent="0"/>
            <a:r>
              <a:rPr lang="en-US" b="1" dirty="0">
                <a:latin typeface="Calibri" panose="020F0502020204030204" pitchFamily="34" charset="0"/>
                <a:ea typeface="Century Gothic"/>
                <a:cs typeface="Calibri" panose="020F0502020204030204" pitchFamily="34" charset="0"/>
                <a:sym typeface="Century Gothic"/>
              </a:rPr>
              <a:t>Trainer Needs to Know: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If each section was completed during Module 1, refer group/participant to highlight the importance of technology and families. </a:t>
            </a:r>
            <a:endParaRPr dirty="0">
              <a:latin typeface="Calibri" panose="020F0502020204030204" pitchFamily="34" charset="0"/>
              <a:cs typeface="Calibri" panose="020F0502020204030204" pitchFamily="34" charset="0"/>
            </a:endParaRPr>
          </a:p>
        </p:txBody>
      </p:sp>
      <p:sp>
        <p:nvSpPr>
          <p:cNvPr id="125" name="Google Shape;125;p3: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fld id="{00000000-1234-1234-1234-123412341234}" type="slidenum">
              <a:rPr lang="en-US"/>
              <a:pPr algn="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Does: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Read both guiding principles to the participants.</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ea typeface="Century Gothic"/>
              <a:cs typeface="Calibri" panose="020F0502020204030204" pitchFamily="34" charset="0"/>
              <a:sym typeface="Century Gothic"/>
            </a:endParaRPr>
          </a:p>
          <a:p>
            <a:pPr marL="0" indent="0"/>
            <a:r>
              <a:rPr lang="en-US" b="1" dirty="0">
                <a:latin typeface="Calibri" panose="020F0502020204030204" pitchFamily="34" charset="0"/>
                <a:ea typeface="Century Gothic"/>
                <a:cs typeface="Calibri" panose="020F0502020204030204" pitchFamily="34" charset="0"/>
                <a:sym typeface="Century Gothic"/>
              </a:rPr>
              <a:t>Trainer Says: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“We will explore these principles further.”</a:t>
            </a:r>
            <a:endParaRPr dirty="0">
              <a:latin typeface="Calibri" panose="020F0502020204030204" pitchFamily="34" charset="0"/>
              <a:cs typeface="Calibri" panose="020F0502020204030204" pitchFamily="34" charset="0"/>
            </a:endParaRPr>
          </a:p>
          <a:p>
            <a:pPr marL="0" indent="0"/>
            <a:endParaRPr dirty="0">
              <a:latin typeface="Century Gothic"/>
              <a:ea typeface="Century Gothic"/>
              <a:cs typeface="Century Gothic"/>
              <a:sym typeface="Century Gothic"/>
            </a:endParaRPr>
          </a:p>
        </p:txBody>
      </p:sp>
      <p:sp>
        <p:nvSpPr>
          <p:cNvPr id="135" name="Google Shape;135;p4:notes"/>
          <p:cNvSpPr txBox="1">
            <a:spLocks noGrp="1"/>
          </p:cNvSpPr>
          <p:nvPr>
            <p:ph type="ftr" idx="11"/>
          </p:nvPr>
        </p:nvSpPr>
        <p:spPr>
          <a:xfrm>
            <a:off x="0" y="8829968"/>
            <a:ext cx="3037840" cy="466433"/>
          </a:xfrm>
          <a:prstGeom prst="rect">
            <a:avLst/>
          </a:prstGeom>
          <a:noFill/>
          <a:ln>
            <a:noFill/>
          </a:ln>
        </p:spPr>
        <p:txBody>
          <a:bodyPr spcFirstLastPara="1" wrap="square" lIns="93161" tIns="46568" rIns="93161" bIns="46568" anchor="b" anchorCtr="0">
            <a:noAutofit/>
          </a:bodyPr>
          <a:lstStyle/>
          <a:p>
            <a:r>
              <a:rPr lang="en-US"/>
              <a:t>FADSS - January 22, 2020</a:t>
            </a:r>
            <a:endParaRPr/>
          </a:p>
        </p:txBody>
      </p:sp>
      <p:sp>
        <p:nvSpPr>
          <p:cNvPr id="136" name="Google Shape;136;p4: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Does: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Ask participants the following questions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“What do you agree with Zero to three’s guiding principle?</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“What do you want to argue with in the guiding principle?</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“What parts of the guiding principles do you want to aspire to? </a:t>
            </a:r>
            <a:endParaRPr dirty="0">
              <a:latin typeface="Calibri" panose="020F0502020204030204" pitchFamily="34" charset="0"/>
              <a:cs typeface="Calibri" panose="020F0502020204030204" pitchFamily="34" charset="0"/>
            </a:endParaRPr>
          </a:p>
        </p:txBody>
      </p:sp>
      <p:sp>
        <p:nvSpPr>
          <p:cNvPr id="148" name="Google Shape;148;p5: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5</a:t>
            </a:fld>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Does: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Ask participants the question on the slide and use the following technology tools to view responses.</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Use the features of your video conferencing platforms, for example, Zoom’s chat, whiteboard, etc. </a:t>
            </a:r>
            <a:endParaRPr dirty="0">
              <a:latin typeface="Calibri" panose="020F0502020204030204" pitchFamily="34" charset="0"/>
              <a:cs typeface="Calibri" panose="020F0502020204030204" pitchFamily="34" charset="0"/>
            </a:endParaRPr>
          </a:p>
          <a:p>
            <a:pPr marL="171425" indent="-95236">
              <a:buClr>
                <a:schemeClr val="dk1"/>
              </a:buClr>
              <a:buSzPts val="1200"/>
            </a:pPr>
            <a:endParaRPr dirty="0">
              <a:latin typeface="Calibri" panose="020F0502020204030204" pitchFamily="34" charset="0"/>
              <a:ea typeface="Century Gothic"/>
              <a:cs typeface="Calibri" panose="020F0502020204030204" pitchFamily="34" charset="0"/>
              <a:sym typeface="Century Gothic"/>
            </a:endParaRPr>
          </a:p>
          <a:p>
            <a:pPr marL="0" indent="0"/>
            <a:r>
              <a:rPr lang="en-US" dirty="0">
                <a:latin typeface="Calibri" panose="020F0502020204030204" pitchFamily="34" charset="0"/>
                <a:ea typeface="Century Gothic"/>
                <a:cs typeface="Calibri" panose="020F0502020204030204" pitchFamily="34" charset="0"/>
                <a:sym typeface="Century Gothic"/>
              </a:rPr>
              <a:t>The following tools can be used to support this activity, if trainer is comfortable with them.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Padlet-  </a:t>
            </a:r>
            <a:r>
              <a:rPr lang="en-US" u="sng" dirty="0">
                <a:solidFill>
                  <a:schemeClr val="hlink"/>
                </a:solidFill>
                <a:latin typeface="Calibri" panose="020F0502020204030204" pitchFamily="34" charset="0"/>
                <a:ea typeface="Century Gothic"/>
                <a:cs typeface="Calibri" panose="020F0502020204030204" pitchFamily="34" charset="0"/>
                <a:sym typeface="Century Gothic"/>
                <a:hlinkClick r:id="rId3"/>
              </a:rPr>
              <a:t>https://padlet.com/</a:t>
            </a:r>
            <a:r>
              <a:rPr lang="en-US" dirty="0">
                <a:latin typeface="Calibri" panose="020F0502020204030204" pitchFamily="34" charset="0"/>
                <a:ea typeface="Century Gothic"/>
                <a:cs typeface="Calibri" panose="020F0502020204030204" pitchFamily="34" charset="0"/>
                <a:sym typeface="Century Gothic"/>
              </a:rPr>
              <a:t>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err="1">
                <a:latin typeface="Calibri" panose="020F0502020204030204" pitchFamily="34" charset="0"/>
                <a:ea typeface="Century Gothic"/>
                <a:cs typeface="Calibri" panose="020F0502020204030204" pitchFamily="34" charset="0"/>
                <a:sym typeface="Century Gothic"/>
              </a:rPr>
              <a:t>Dotstorming</a:t>
            </a:r>
            <a:r>
              <a:rPr lang="en-US" dirty="0">
                <a:latin typeface="Calibri" panose="020F0502020204030204" pitchFamily="34" charset="0"/>
                <a:ea typeface="Century Gothic"/>
                <a:cs typeface="Calibri" panose="020F0502020204030204" pitchFamily="34" charset="0"/>
                <a:sym typeface="Century Gothic"/>
              </a:rPr>
              <a:t>- </a:t>
            </a:r>
            <a:r>
              <a:rPr lang="en-US" u="sng" dirty="0">
                <a:solidFill>
                  <a:schemeClr val="hlink"/>
                </a:solidFill>
                <a:latin typeface="Calibri" panose="020F0502020204030204" pitchFamily="34" charset="0"/>
                <a:ea typeface="Century Gothic"/>
                <a:cs typeface="Calibri" panose="020F0502020204030204" pitchFamily="34" charset="0"/>
                <a:sym typeface="Century Gothic"/>
                <a:hlinkClick r:id="rId4"/>
              </a:rPr>
              <a:t>https://dotstorming.com/</a:t>
            </a:r>
            <a:endParaRPr dirty="0">
              <a:latin typeface="Calibri" panose="020F0502020204030204" pitchFamily="34" charset="0"/>
              <a:ea typeface="Century Gothic"/>
              <a:cs typeface="Calibri" panose="020F0502020204030204" pitchFamily="34" charset="0"/>
              <a:sym typeface="Century Gothic"/>
            </a:endParaRPr>
          </a:p>
          <a:p>
            <a:pPr marL="171425" indent="-95236">
              <a:buClr>
                <a:schemeClr val="dk1"/>
              </a:buClr>
              <a:buSzPts val="1200"/>
            </a:pPr>
            <a:endParaRPr dirty="0">
              <a:latin typeface="Century Gothic"/>
              <a:ea typeface="Century Gothic"/>
              <a:cs typeface="Century Gothic"/>
              <a:sym typeface="Century Gothic"/>
            </a:endParaRPr>
          </a:p>
          <a:p>
            <a:pPr marL="0" indent="0"/>
            <a:endParaRPr dirty="0">
              <a:latin typeface="Century Gothic"/>
              <a:ea typeface="Century Gothic"/>
              <a:cs typeface="Century Gothic"/>
              <a:sym typeface="Century Gothic"/>
            </a:endParaRPr>
          </a:p>
          <a:p>
            <a:pPr marL="0" indent="0"/>
            <a:endParaRPr dirty="0">
              <a:latin typeface="Century Gothic"/>
              <a:ea typeface="Century Gothic"/>
              <a:cs typeface="Century Gothic"/>
              <a:sym typeface="Century Gothic"/>
            </a:endParaRPr>
          </a:p>
        </p:txBody>
      </p:sp>
      <p:sp>
        <p:nvSpPr>
          <p:cNvPr id="158" name="Google Shape;158;p6: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fld id="{00000000-1234-1234-1234-123412341234}" type="slidenum">
              <a:rPr lang="en-US"/>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701040" y="4473892"/>
            <a:ext cx="5608320" cy="4072799"/>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Notes: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Trainer will read the DEL’s suggestion on the slide and provide a few important key points below.</a:t>
            </a:r>
          </a:p>
          <a:p>
            <a:pPr marL="0" indent="0"/>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1. Prioritize language-promoting activities you can do with your child at home that don’t involve screens, like book reading and having back-and-forth conversations.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2. Interact with your child while using media at home. Use digital apps and games alongside your child to expose them to new vocabulary and concepts and enhance the learning experience by asking questions.</a:t>
            </a:r>
            <a:endParaRPr dirty="0">
              <a:latin typeface="Calibri" panose="020F0502020204030204" pitchFamily="34" charset="0"/>
              <a:cs typeface="Calibri" panose="020F0502020204030204" pitchFamily="34" charset="0"/>
            </a:endParaRPr>
          </a:p>
          <a:p>
            <a:pPr marL="0" indent="0"/>
            <a:endParaRPr dirty="0">
              <a:solidFill>
                <a:srgbClr val="FF0000"/>
              </a:solidFill>
              <a:latin typeface="Calibri" panose="020F0502020204030204" pitchFamily="34" charset="0"/>
              <a:ea typeface="Century Gothic"/>
              <a:cs typeface="Calibri" panose="020F0502020204030204" pitchFamily="34" charset="0"/>
              <a:sym typeface="Century Gothic"/>
            </a:endParaRPr>
          </a:p>
          <a:p>
            <a:pPr marL="0" indent="0">
              <a:buClr>
                <a:srgbClr val="FF0000"/>
              </a:buClr>
              <a:buSzPts val="1200"/>
            </a:pPr>
            <a:r>
              <a:rPr lang="en-US" dirty="0">
                <a:solidFill>
                  <a:srgbClr val="FF0000"/>
                </a:solidFill>
                <a:latin typeface="Calibri" panose="020F0502020204030204" pitchFamily="34" charset="0"/>
                <a:ea typeface="Century Gothic"/>
                <a:cs typeface="Calibri" panose="020F0502020204030204" pitchFamily="34" charset="0"/>
                <a:sym typeface="Century Gothic"/>
              </a:rPr>
              <a:t>Pictures retrieved from The Division of Early Learning </a:t>
            </a:r>
            <a:endParaRPr dirty="0">
              <a:latin typeface="Calibri" panose="020F0502020204030204" pitchFamily="34" charset="0"/>
              <a:ea typeface="Century Gothic"/>
              <a:cs typeface="Calibri" panose="020F0502020204030204" pitchFamily="34" charset="0"/>
              <a:sym typeface="Century Gothic"/>
            </a:endParaRPr>
          </a:p>
          <a:p>
            <a:pPr marL="0" indent="0"/>
            <a:endParaRPr dirty="0">
              <a:solidFill>
                <a:srgbClr val="FF0000"/>
              </a:solidFill>
              <a:latin typeface="Century Gothic"/>
              <a:ea typeface="Century Gothic"/>
              <a:cs typeface="Century Gothic"/>
              <a:sym typeface="Century Gothic"/>
            </a:endParaRPr>
          </a:p>
          <a:p>
            <a:pPr marL="0" indent="0"/>
            <a:r>
              <a:rPr lang="en-US" dirty="0">
                <a:latin typeface="Century Gothic"/>
                <a:ea typeface="Century Gothic"/>
                <a:cs typeface="Century Gothic"/>
                <a:sym typeface="Century Gothic"/>
              </a:rPr>
              <a:t> </a:t>
            </a:r>
            <a:endParaRPr dirty="0"/>
          </a:p>
          <a:p>
            <a:pPr marL="0" indent="0"/>
            <a:endParaRPr dirty="0">
              <a:latin typeface="Century Gothic"/>
              <a:ea typeface="Century Gothic"/>
              <a:cs typeface="Century Gothic"/>
              <a:sym typeface="Century Gothic"/>
            </a:endParaRPr>
          </a:p>
        </p:txBody>
      </p:sp>
      <p:sp>
        <p:nvSpPr>
          <p:cNvPr id="167" name="Google Shape;167;p7:notes"/>
          <p:cNvSpPr txBox="1">
            <a:spLocks noGrp="1"/>
          </p:cNvSpPr>
          <p:nvPr>
            <p:ph type="ftr" idx="11"/>
          </p:nvPr>
        </p:nvSpPr>
        <p:spPr>
          <a:xfrm>
            <a:off x="0" y="8829968"/>
            <a:ext cx="3037840" cy="466433"/>
          </a:xfrm>
          <a:prstGeom prst="rect">
            <a:avLst/>
          </a:prstGeom>
          <a:noFill/>
          <a:ln>
            <a:noFill/>
          </a:ln>
        </p:spPr>
        <p:txBody>
          <a:bodyPr spcFirstLastPara="1" wrap="square" lIns="93161" tIns="46568" rIns="93161" bIns="46568" anchor="b" anchorCtr="0">
            <a:noAutofit/>
          </a:bodyPr>
          <a:lstStyle/>
          <a:p>
            <a:r>
              <a:rPr lang="en-US"/>
              <a:t>FADSS - January 22, 2020</a:t>
            </a:r>
            <a:endParaRPr/>
          </a:p>
        </p:txBody>
      </p:sp>
      <p:sp>
        <p:nvSpPr>
          <p:cNvPr id="168" name="Google Shape;168;p7: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fld id="{00000000-1234-1234-1234-123412341234}" type="slidenum">
              <a:rPr lang="en-US"/>
              <a:pPr algn="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cs typeface="Calibri" panose="020F0502020204030204" pitchFamily="34" charset="0"/>
              </a:rPr>
              <a:t>Trainer Says: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According to </a:t>
            </a:r>
            <a:r>
              <a:rPr lang="en-US" b="1" dirty="0">
                <a:latin typeface="Calibri" panose="020F0502020204030204" pitchFamily="34" charset="0"/>
                <a:cs typeface="Calibri" panose="020F0502020204030204" pitchFamily="34" charset="0"/>
              </a:rPr>
              <a:t>DEL’s Best Practices, </a:t>
            </a:r>
            <a:r>
              <a:rPr lang="en-US" dirty="0">
                <a:latin typeface="Calibri" panose="020F0502020204030204" pitchFamily="34" charset="0"/>
                <a:cs typeface="Calibri" panose="020F0502020204030204" pitchFamily="34" charset="0"/>
              </a:rPr>
              <a:t>there are many ways that adult involvement can make learning more effective for young children using technology. Adult guidance that can increase active use of more passive technology includes, but are not limited to, the following:</a:t>
            </a:r>
            <a:endParaRPr dirty="0">
              <a:latin typeface="Calibri" panose="020F0502020204030204" pitchFamily="34" charset="0"/>
              <a:cs typeface="Calibri" panose="020F0502020204030204" pitchFamily="34" charset="0"/>
            </a:endParaRPr>
          </a:p>
          <a:p>
            <a:pPr marL="174600" indent="-112696">
              <a:buClr>
                <a:schemeClr val="dk1"/>
              </a:buClr>
              <a:buSzPts val="1200"/>
              <a:buFont typeface="Arial"/>
              <a:buChar char="•"/>
            </a:pPr>
            <a:r>
              <a:rPr lang="en-US" dirty="0">
                <a:latin typeface="Calibri" panose="020F0502020204030204" pitchFamily="34" charset="0"/>
                <a:cs typeface="Calibri" panose="020F0502020204030204" pitchFamily="34" charset="0"/>
              </a:rPr>
              <a:t>Prior to the child viewing content, an adult can talk to child about the content and suggest certain elements to watch for or pay particular attention to;</a:t>
            </a:r>
            <a:endParaRPr dirty="0">
              <a:latin typeface="Calibri" panose="020F0502020204030204" pitchFamily="34" charset="0"/>
              <a:cs typeface="Calibri" panose="020F0502020204030204" pitchFamily="34" charset="0"/>
            </a:endParaRPr>
          </a:p>
          <a:p>
            <a:pPr marL="174600" indent="-112696">
              <a:buClr>
                <a:schemeClr val="dk1"/>
              </a:buClr>
              <a:buSzPts val="1200"/>
              <a:buFont typeface="Arial"/>
              <a:buChar char="•"/>
            </a:pPr>
            <a:r>
              <a:rPr lang="en-US" dirty="0">
                <a:latin typeface="Calibri" panose="020F0502020204030204" pitchFamily="34" charset="0"/>
                <a:cs typeface="Calibri" panose="020F0502020204030204" pitchFamily="34" charset="0"/>
              </a:rPr>
              <a:t>An adult can view the content with the child and interact with the child in the moment;</a:t>
            </a:r>
            <a:endParaRPr dirty="0">
              <a:latin typeface="Calibri" panose="020F0502020204030204" pitchFamily="34" charset="0"/>
              <a:cs typeface="Calibri" panose="020F0502020204030204" pitchFamily="34" charset="0"/>
            </a:endParaRPr>
          </a:p>
          <a:p>
            <a:pPr marL="174600" indent="-112696">
              <a:buClr>
                <a:schemeClr val="dk1"/>
              </a:buClr>
              <a:buSzPts val="1200"/>
              <a:buFont typeface="Arial"/>
              <a:buChar char="•"/>
            </a:pPr>
            <a:r>
              <a:rPr lang="en-US" dirty="0">
                <a:latin typeface="Calibri" panose="020F0502020204030204" pitchFamily="34" charset="0"/>
                <a:cs typeface="Calibri" panose="020F0502020204030204" pitchFamily="34" charset="0"/>
              </a:rPr>
              <a:t>After a child views the content, an adult can engage the child in an activity that extends learning such as singing a song they learned while viewing the content or connecting the content to the world.”</a:t>
            </a:r>
            <a:endParaRPr dirty="0">
              <a:latin typeface="Calibri" panose="020F0502020204030204" pitchFamily="34" charset="0"/>
              <a:cs typeface="Calibri" panose="020F0502020204030204" pitchFamily="34" charset="0"/>
            </a:endParaRPr>
          </a:p>
          <a:p>
            <a:pPr marL="0" indent="0"/>
            <a:endParaRPr dirty="0"/>
          </a:p>
        </p:txBody>
      </p:sp>
      <p:sp>
        <p:nvSpPr>
          <p:cNvPr id="178" name="Google Shape;178;p8: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701040" y="4473892"/>
            <a:ext cx="5608320" cy="3660458"/>
          </a:xfrm>
          <a:prstGeom prst="rect">
            <a:avLst/>
          </a:prstGeom>
          <a:noFill/>
          <a:ln>
            <a:noFill/>
          </a:ln>
        </p:spPr>
        <p:txBody>
          <a:bodyPr spcFirstLastPara="1" wrap="square" lIns="93161" tIns="46568" rIns="93161" bIns="46568" anchor="t" anchorCtr="0">
            <a:noAutofit/>
          </a:bodyPr>
          <a:lstStyle/>
          <a:p>
            <a:pPr marL="0" indent="0"/>
            <a:r>
              <a:rPr lang="en-US" b="1" dirty="0">
                <a:latin typeface="Calibri" panose="020F0502020204030204" pitchFamily="34" charset="0"/>
                <a:ea typeface="Century Gothic"/>
                <a:cs typeface="Calibri" panose="020F0502020204030204" pitchFamily="34" charset="0"/>
                <a:sym typeface="Century Gothic"/>
              </a:rPr>
              <a:t>Trainer Notes: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Trainer will ask the following questions to participants:</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“What do you agree with in this guiding principle?</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“What do you want to argue with in the guiding principle?</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ea typeface="Century Gothic"/>
                <a:cs typeface="Calibri" panose="020F0502020204030204" pitchFamily="34" charset="0"/>
                <a:sym typeface="Century Gothic"/>
              </a:rPr>
              <a:t>“What parts of the guiding principles do you want to aspire to?</a:t>
            </a:r>
            <a:endParaRPr dirty="0">
              <a:latin typeface="Calibri" panose="020F0502020204030204" pitchFamily="34" charset="0"/>
              <a:cs typeface="Calibri" panose="020F0502020204030204" pitchFamily="34" charset="0"/>
            </a:endParaRPr>
          </a:p>
        </p:txBody>
      </p:sp>
      <p:sp>
        <p:nvSpPr>
          <p:cNvPr id="196" name="Google Shape;196;p10:notes"/>
          <p:cNvSpPr txBox="1">
            <a:spLocks noGrp="1"/>
          </p:cNvSpPr>
          <p:nvPr>
            <p:ph type="sldNum" idx="12"/>
          </p:nvPr>
        </p:nvSpPr>
        <p:spPr>
          <a:xfrm>
            <a:off x="3970938" y="8829968"/>
            <a:ext cx="3037840" cy="466433"/>
          </a:xfrm>
          <a:prstGeom prst="rect">
            <a:avLst/>
          </a:prstGeom>
          <a:noFill/>
          <a:ln>
            <a:noFill/>
          </a:ln>
        </p:spPr>
        <p:txBody>
          <a:bodyPr spcFirstLastPara="1" wrap="square" lIns="93161" tIns="46568" rIns="93161"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9</a:t>
            </a:fld>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floridaearlylearning.com/" TargetMode="External"/><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24"/>
          <p:cNvSpPr txBox="1">
            <a:spLocks noGrp="1"/>
          </p:cNvSpPr>
          <p:nvPr>
            <p:ph type="body" idx="1"/>
          </p:nvPr>
        </p:nvSpPr>
        <p:spPr>
          <a:xfrm>
            <a:off x="628650" y="1825625"/>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24"/>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b="1" i="0" u="none" strike="noStrike" cap="none">
              <a:solidFill>
                <a:schemeClr val="lt1"/>
              </a:solidFill>
              <a:latin typeface="Calibri"/>
              <a:ea typeface="Calibri"/>
              <a:cs typeface="Calibri"/>
              <a:sym typeface="Calibri"/>
            </a:endParaRPr>
          </a:p>
        </p:txBody>
      </p:sp>
      <p:sp>
        <p:nvSpPr>
          <p:cNvPr id="18" name="Google Shape;18;p24"/>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4000"/>
              <a:buNone/>
              <a:defRPr sz="4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4"/>
          <p:cNvSpPr txBox="1">
            <a:spLocks noGrp="1"/>
          </p:cNvSpPr>
          <p:nvPr>
            <p:ph type="body" idx="3"/>
          </p:nvPr>
        </p:nvSpPr>
        <p:spPr>
          <a:xfrm>
            <a:off x="547688" y="1017588"/>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24"/>
          <p:cNvPicPr preferRelativeResize="0"/>
          <p:nvPr/>
        </p:nvPicPr>
        <p:blipFill rotWithShape="1">
          <a:blip r:embed="rId2">
            <a:alphaModFix/>
          </a:blip>
          <a:srcRect/>
          <a:stretch/>
        </p:blipFill>
        <p:spPr>
          <a:xfrm>
            <a:off x="90154" y="5835262"/>
            <a:ext cx="1766952" cy="524456"/>
          </a:xfrm>
          <a:prstGeom prst="rect">
            <a:avLst/>
          </a:prstGeom>
          <a:noFill/>
          <a:ln>
            <a:noFill/>
          </a:ln>
        </p:spPr>
      </p:pic>
      <p:sp>
        <p:nvSpPr>
          <p:cNvPr id="21" name="Google Shape;21;p24"/>
          <p:cNvSpPr/>
          <p:nvPr/>
        </p:nvSpPr>
        <p:spPr>
          <a:xfrm>
            <a:off x="0" y="6448615"/>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4"/>
          <p:cNvSpPr txBox="1">
            <a:spLocks noGrp="1"/>
          </p:cNvSpPr>
          <p:nvPr>
            <p:ph type="dt" idx="10"/>
          </p:nvPr>
        </p:nvSpPr>
        <p:spPr>
          <a:xfrm>
            <a:off x="622467" y="6468526"/>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3021013" y="6468526"/>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u="none" strike="noStrike" cap="none">
                <a:solidFill>
                  <a:schemeClr val="lt1"/>
                </a:solidFill>
                <a:latin typeface="Calibri"/>
                <a:ea typeface="Calibri"/>
                <a:cs typeface="Calibri"/>
                <a:sym typeface="Calibri"/>
              </a:defRPr>
            </a:lvl1pPr>
            <a:lvl2pPr marL="0" lvl="1" indent="0" algn="r">
              <a:spcBef>
                <a:spcPts val="0"/>
              </a:spcBef>
              <a:buNone/>
              <a:defRPr sz="1200" b="1" i="0" u="none" strike="noStrike" cap="none">
                <a:solidFill>
                  <a:schemeClr val="lt1"/>
                </a:solidFill>
                <a:latin typeface="Calibri"/>
                <a:ea typeface="Calibri"/>
                <a:cs typeface="Calibri"/>
                <a:sym typeface="Calibri"/>
              </a:defRPr>
            </a:lvl2pPr>
            <a:lvl3pPr marL="0" lvl="2" indent="0" algn="r">
              <a:spcBef>
                <a:spcPts val="0"/>
              </a:spcBef>
              <a:buNone/>
              <a:defRPr sz="1200" b="1" i="0" u="none" strike="noStrike" cap="none">
                <a:solidFill>
                  <a:schemeClr val="lt1"/>
                </a:solidFill>
                <a:latin typeface="Calibri"/>
                <a:ea typeface="Calibri"/>
                <a:cs typeface="Calibri"/>
                <a:sym typeface="Calibri"/>
              </a:defRPr>
            </a:lvl3pPr>
            <a:lvl4pPr marL="0" lvl="3" indent="0" algn="r">
              <a:spcBef>
                <a:spcPts val="0"/>
              </a:spcBef>
              <a:buNone/>
              <a:defRPr sz="1200" b="1" i="0" u="none" strike="noStrike" cap="none">
                <a:solidFill>
                  <a:schemeClr val="lt1"/>
                </a:solidFill>
                <a:latin typeface="Calibri"/>
                <a:ea typeface="Calibri"/>
                <a:cs typeface="Calibri"/>
                <a:sym typeface="Calibri"/>
              </a:defRPr>
            </a:lvl4pPr>
            <a:lvl5pPr marL="0" lvl="4" indent="0" algn="r">
              <a:spcBef>
                <a:spcPts val="0"/>
              </a:spcBef>
              <a:buNone/>
              <a:defRPr sz="1200" b="1" i="0" u="none" strike="noStrike" cap="none">
                <a:solidFill>
                  <a:schemeClr val="lt1"/>
                </a:solidFill>
                <a:latin typeface="Calibri"/>
                <a:ea typeface="Calibri"/>
                <a:cs typeface="Calibri"/>
                <a:sym typeface="Calibri"/>
              </a:defRPr>
            </a:lvl5pPr>
            <a:lvl6pPr marL="0" lvl="5" indent="0" algn="r">
              <a:spcBef>
                <a:spcPts val="0"/>
              </a:spcBef>
              <a:buNone/>
              <a:defRPr sz="1200" b="1" i="0" u="none" strike="noStrike" cap="none">
                <a:solidFill>
                  <a:schemeClr val="lt1"/>
                </a:solidFill>
                <a:latin typeface="Calibri"/>
                <a:ea typeface="Calibri"/>
                <a:cs typeface="Calibri"/>
                <a:sym typeface="Calibri"/>
              </a:defRPr>
            </a:lvl6pPr>
            <a:lvl7pPr marL="0" lvl="6" indent="0" algn="r">
              <a:spcBef>
                <a:spcPts val="0"/>
              </a:spcBef>
              <a:buNone/>
              <a:defRPr sz="1200" b="1" i="0" u="none" strike="noStrike" cap="none">
                <a:solidFill>
                  <a:schemeClr val="lt1"/>
                </a:solidFill>
                <a:latin typeface="Calibri"/>
                <a:ea typeface="Calibri"/>
                <a:cs typeface="Calibri"/>
                <a:sym typeface="Calibri"/>
              </a:defRPr>
            </a:lvl7pPr>
            <a:lvl8pPr marL="0" lvl="7" indent="0" algn="r">
              <a:spcBef>
                <a:spcPts val="0"/>
              </a:spcBef>
              <a:buNone/>
              <a:defRPr sz="1200" b="1" i="0" u="none" strike="noStrike" cap="none">
                <a:solidFill>
                  <a:schemeClr val="lt1"/>
                </a:solidFill>
                <a:latin typeface="Calibri"/>
                <a:ea typeface="Calibri"/>
                <a:cs typeface="Calibri"/>
                <a:sym typeface="Calibri"/>
              </a:defRPr>
            </a:lvl8pPr>
            <a:lvl9pPr marL="0" lvl="8" indent="0" algn="r">
              <a:spcBef>
                <a:spcPts val="0"/>
              </a:spcBef>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4"/>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94"/>
        <p:cNvGrpSpPr/>
        <p:nvPr/>
      </p:nvGrpSpPr>
      <p:grpSpPr>
        <a:xfrm>
          <a:off x="0" y="0"/>
          <a:ext cx="0" cy="0"/>
          <a:chOff x="0" y="0"/>
          <a:chExt cx="0" cy="0"/>
        </a:xfrm>
      </p:grpSpPr>
      <p:sp>
        <p:nvSpPr>
          <p:cNvPr id="95" name="Google Shape;95;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
        <p:cNvGrpSpPr/>
        <p:nvPr/>
      </p:nvGrpSpPr>
      <p:grpSpPr>
        <a:xfrm>
          <a:off x="0" y="0"/>
          <a:ext cx="0" cy="0"/>
          <a:chOff x="0" y="0"/>
          <a:chExt cx="0" cy="0"/>
        </a:xfrm>
      </p:grpSpPr>
      <p:pic>
        <p:nvPicPr>
          <p:cNvPr id="26" name="Google Shape;26;p25"/>
          <p:cNvPicPr preferRelativeResize="0"/>
          <p:nvPr/>
        </p:nvPicPr>
        <p:blipFill rotWithShape="1">
          <a:blip r:embed="rId2">
            <a:alphaModFix/>
          </a:blip>
          <a:srcRect/>
          <a:stretch/>
        </p:blipFill>
        <p:spPr>
          <a:xfrm>
            <a:off x="3098785" y="1789882"/>
            <a:ext cx="5850732" cy="3900488"/>
          </a:xfrm>
          <a:prstGeom prst="rect">
            <a:avLst/>
          </a:prstGeom>
          <a:noFill/>
          <a:ln>
            <a:noFill/>
          </a:ln>
        </p:spPr>
      </p:pic>
      <p:pic>
        <p:nvPicPr>
          <p:cNvPr id="27" name="Google Shape;27;p25"/>
          <p:cNvPicPr preferRelativeResize="0"/>
          <p:nvPr/>
        </p:nvPicPr>
        <p:blipFill rotWithShape="1">
          <a:blip r:embed="rId3">
            <a:alphaModFix/>
          </a:blip>
          <a:srcRect/>
          <a:stretch/>
        </p:blipFill>
        <p:spPr>
          <a:xfrm>
            <a:off x="155953" y="5726746"/>
            <a:ext cx="3464417" cy="1028286"/>
          </a:xfrm>
          <a:prstGeom prst="rect">
            <a:avLst/>
          </a:prstGeom>
          <a:noFill/>
          <a:ln>
            <a:noFill/>
          </a:ln>
        </p:spPr>
      </p:pic>
      <p:sp>
        <p:nvSpPr>
          <p:cNvPr id="28" name="Google Shape;28;p25"/>
          <p:cNvSpPr/>
          <p:nvPr/>
        </p:nvSpPr>
        <p:spPr>
          <a:xfrm>
            <a:off x="0" y="19408"/>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25"/>
          <p:cNvSpPr/>
          <p:nvPr/>
        </p:nvSpPr>
        <p:spPr>
          <a:xfrm>
            <a:off x="4079278" y="6453051"/>
            <a:ext cx="5064722"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5"/>
          <p:cNvSpPr txBox="1">
            <a:spLocks noGrp="1"/>
          </p:cNvSpPr>
          <p:nvPr>
            <p:ph type="body" idx="1"/>
          </p:nvPr>
        </p:nvSpPr>
        <p:spPr>
          <a:xfrm>
            <a:off x="0" y="404813"/>
            <a:ext cx="9136063" cy="49922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body" idx="2"/>
          </p:nvPr>
        </p:nvSpPr>
        <p:spPr>
          <a:xfrm>
            <a:off x="682889" y="1424021"/>
            <a:ext cx="7881787" cy="423747"/>
          </a:xfrm>
          <a:prstGeom prst="rect">
            <a:avLst/>
          </a:prstGeom>
          <a:solidFill>
            <a:srgbClr val="BBD6EE"/>
          </a:solid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rgbClr val="0C0C0C"/>
              </a:buClr>
              <a:buSzPts val="2400"/>
              <a:buNone/>
              <a:defRPr b="1">
                <a:solidFill>
                  <a:srgbClr val="0C0C0C"/>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a:spLocks noGrp="1"/>
          </p:cNvSpPr>
          <p:nvPr>
            <p:ph type="body" idx="3"/>
          </p:nvPr>
        </p:nvSpPr>
        <p:spPr>
          <a:xfrm>
            <a:off x="6813886" y="6145076"/>
            <a:ext cx="2136775" cy="307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sz="18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5"/>
          <p:cNvSpPr txBox="1">
            <a:spLocks noGrp="1"/>
          </p:cNvSpPr>
          <p:nvPr>
            <p:ph type="body" idx="4"/>
          </p:nvPr>
        </p:nvSpPr>
        <p:spPr>
          <a:xfrm>
            <a:off x="4378195" y="6145076"/>
            <a:ext cx="2136775" cy="292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sp>
        <p:nvSpPr>
          <p:cNvPr id="35" name="Google Shape;35;p26"/>
          <p:cNvSpPr txBox="1"/>
          <p:nvPr/>
        </p:nvSpPr>
        <p:spPr>
          <a:xfrm>
            <a:off x="2199904" y="637316"/>
            <a:ext cx="4608496" cy="707886"/>
          </a:xfrm>
          <a:prstGeom prst="rect">
            <a:avLst/>
          </a:prstGeom>
          <a:noFill/>
          <a:ln w="9525" cap="flat" cmpd="sng">
            <a:solidFill>
              <a:srgbClr val="7030A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Questions?</a:t>
            </a:r>
            <a:endParaRPr/>
          </a:p>
        </p:txBody>
      </p:sp>
      <p:sp>
        <p:nvSpPr>
          <p:cNvPr id="36" name="Google Shape;36;p26"/>
          <p:cNvSpPr/>
          <p:nvPr/>
        </p:nvSpPr>
        <p:spPr>
          <a:xfrm>
            <a:off x="0" y="0"/>
            <a:ext cx="9144000" cy="436685"/>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6"/>
          <p:cNvSpPr/>
          <p:nvPr/>
        </p:nvSpPr>
        <p:spPr>
          <a:xfrm>
            <a:off x="-1" y="6421315"/>
            <a:ext cx="9144001" cy="436685"/>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6"/>
          <p:cNvSpPr txBox="1"/>
          <p:nvPr/>
        </p:nvSpPr>
        <p:spPr>
          <a:xfrm>
            <a:off x="3058369" y="6012826"/>
            <a:ext cx="30795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lt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www.floridaearlylearning.com</a:t>
            </a:r>
            <a:endParaRPr sz="1800" b="1">
              <a:solidFill>
                <a:schemeClr val="lt1"/>
              </a:solidFill>
              <a:latin typeface="Calibri"/>
              <a:ea typeface="Calibri"/>
              <a:cs typeface="Calibri"/>
              <a:sym typeface="Calibri"/>
            </a:endParaRPr>
          </a:p>
        </p:txBody>
      </p:sp>
      <p:pic>
        <p:nvPicPr>
          <p:cNvPr id="39" name="Google Shape;39;p26"/>
          <p:cNvPicPr preferRelativeResize="0"/>
          <p:nvPr/>
        </p:nvPicPr>
        <p:blipFill rotWithShape="1">
          <a:blip r:embed="rId3">
            <a:alphaModFix/>
          </a:blip>
          <a:srcRect/>
          <a:stretch/>
        </p:blipFill>
        <p:spPr>
          <a:xfrm>
            <a:off x="90153" y="5830727"/>
            <a:ext cx="1797506" cy="533525"/>
          </a:xfrm>
          <a:prstGeom prst="rect">
            <a:avLst/>
          </a:prstGeom>
          <a:noFill/>
          <a:ln>
            <a:noFill/>
          </a:ln>
        </p:spPr>
      </p:pic>
      <p:sp>
        <p:nvSpPr>
          <p:cNvPr id="40" name="Google Shape;40;p26"/>
          <p:cNvSpPr txBox="1"/>
          <p:nvPr/>
        </p:nvSpPr>
        <p:spPr>
          <a:xfrm>
            <a:off x="3020937" y="4526551"/>
            <a:ext cx="3102123" cy="1492716"/>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u="sng">
                <a:solidFill>
                  <a:schemeClr val="dk1"/>
                </a:solidFill>
                <a:latin typeface="Calibri"/>
                <a:ea typeface="Calibri"/>
                <a:cs typeface="Calibri"/>
                <a:sym typeface="Calibri"/>
              </a:rPr>
              <a:t>Shan Goff </a:t>
            </a:r>
            <a:endParaRPr/>
          </a:p>
          <a:p>
            <a:pPr marL="0" marR="0" lvl="0" indent="0" algn="ctr" rtl="0">
              <a:spcBef>
                <a:spcPts val="0"/>
              </a:spcBef>
              <a:spcAft>
                <a:spcPts val="0"/>
              </a:spcAft>
              <a:buNone/>
            </a:pPr>
            <a:r>
              <a:rPr lang="en-US" sz="1300" u="none">
                <a:solidFill>
                  <a:schemeClr val="dk1"/>
                </a:solidFill>
                <a:latin typeface="Calibri"/>
                <a:ea typeface="Calibri"/>
                <a:cs typeface="Calibri"/>
                <a:sym typeface="Calibri"/>
              </a:rPr>
              <a:t> </a:t>
            </a:r>
            <a:endParaRPr/>
          </a:p>
          <a:p>
            <a:pPr marL="0" marR="0" lvl="0" indent="0" algn="ctr" rtl="0">
              <a:lnSpc>
                <a:spcPct val="100000"/>
              </a:lnSpc>
              <a:spcBef>
                <a:spcPts val="0"/>
              </a:spcBef>
              <a:spcAft>
                <a:spcPts val="0"/>
              </a:spcAft>
              <a:buNone/>
            </a:pPr>
            <a:r>
              <a:rPr lang="en-US" sz="1300">
                <a:solidFill>
                  <a:schemeClr val="dk1"/>
                </a:solidFill>
                <a:latin typeface="Calibri"/>
                <a:ea typeface="Calibri"/>
                <a:cs typeface="Calibri"/>
                <a:sym typeface="Calibri"/>
              </a:rPr>
              <a:t>Division of Early Learning/</a:t>
            </a:r>
            <a:endParaRPr/>
          </a:p>
          <a:p>
            <a:pPr marL="0" marR="0" lvl="0" indent="0" algn="ctr" rtl="0">
              <a:lnSpc>
                <a:spcPct val="100000"/>
              </a:lnSpc>
              <a:spcBef>
                <a:spcPts val="0"/>
              </a:spcBef>
              <a:spcAft>
                <a:spcPts val="0"/>
              </a:spcAft>
              <a:buNone/>
            </a:pPr>
            <a:r>
              <a:rPr lang="en-US" sz="1300">
                <a:solidFill>
                  <a:schemeClr val="dk1"/>
                </a:solidFill>
                <a:latin typeface="Calibri"/>
                <a:ea typeface="Calibri"/>
                <a:cs typeface="Calibri"/>
                <a:sym typeface="Calibri"/>
              </a:rPr>
              <a:t>Florida Department of Education</a:t>
            </a:r>
            <a:endParaRPr sz="130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en-US" sz="1300">
                <a:solidFill>
                  <a:schemeClr val="dk1"/>
                </a:solidFill>
                <a:latin typeface="Calibri"/>
                <a:ea typeface="Calibri"/>
                <a:cs typeface="Calibri"/>
                <a:sym typeface="Calibri"/>
              </a:rPr>
              <a:t>250 Marriott Drive | Tallahassee, FL 32399</a:t>
            </a:r>
            <a:endParaRPr/>
          </a:p>
          <a:p>
            <a:pPr marL="0" marR="0" lvl="0" indent="0" algn="ctr" rtl="0">
              <a:lnSpc>
                <a:spcPct val="150000"/>
              </a:lnSpc>
              <a:spcBef>
                <a:spcPts val="0"/>
              </a:spcBef>
              <a:spcAft>
                <a:spcPts val="0"/>
              </a:spcAft>
              <a:buNone/>
            </a:pPr>
            <a:r>
              <a:rPr lang="en-US" sz="1300">
                <a:solidFill>
                  <a:schemeClr val="dk1"/>
                </a:solidFill>
                <a:latin typeface="Calibri"/>
                <a:ea typeface="Calibri"/>
                <a:cs typeface="Calibri"/>
                <a:sym typeface="Calibri"/>
              </a:rPr>
              <a:t>850-717-8550 | Toll Free 866-357-3239</a:t>
            </a:r>
            <a:endParaRPr sz="1800">
              <a:solidFill>
                <a:schemeClr val="dk1"/>
              </a:solidFill>
              <a:latin typeface="Calibri"/>
              <a:ea typeface="Calibri"/>
              <a:cs typeface="Calibri"/>
              <a:sym typeface="Calibri"/>
            </a:endParaRPr>
          </a:p>
        </p:txBody>
      </p:sp>
      <p:pic>
        <p:nvPicPr>
          <p:cNvPr id="41" name="Google Shape;41;p26"/>
          <p:cNvPicPr preferRelativeResize="0"/>
          <p:nvPr/>
        </p:nvPicPr>
        <p:blipFill rotWithShape="1">
          <a:blip r:embed="rId4">
            <a:alphaModFix/>
          </a:blip>
          <a:srcRect/>
          <a:stretch/>
        </p:blipFill>
        <p:spPr>
          <a:xfrm>
            <a:off x="4711459" y="1535839"/>
            <a:ext cx="4193882" cy="2795921"/>
          </a:xfrm>
          <a:prstGeom prst="rect">
            <a:avLst/>
          </a:prstGeom>
          <a:noFill/>
          <a:ln>
            <a:noFill/>
          </a:ln>
        </p:spPr>
      </p:pic>
      <p:pic>
        <p:nvPicPr>
          <p:cNvPr id="42" name="Google Shape;42;p26"/>
          <p:cNvPicPr preferRelativeResize="0"/>
          <p:nvPr/>
        </p:nvPicPr>
        <p:blipFill rotWithShape="1">
          <a:blip r:embed="rId5">
            <a:alphaModFix/>
          </a:blip>
          <a:srcRect/>
          <a:stretch/>
        </p:blipFill>
        <p:spPr>
          <a:xfrm>
            <a:off x="253310" y="1545845"/>
            <a:ext cx="4178873" cy="27859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3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2"/>
          <p:cNvSpPr>
            <a:spLocks noGrp="1"/>
          </p:cNvSpPr>
          <p:nvPr>
            <p:ph type="pic" idx="2"/>
          </p:nvPr>
        </p:nvSpPr>
        <p:spPr>
          <a:xfrm>
            <a:off x="3887391" y="987426"/>
            <a:ext cx="4629150" cy="4873625"/>
          </a:xfrm>
          <a:prstGeom prst="rect">
            <a:avLst/>
          </a:prstGeom>
          <a:noFill/>
          <a:ln>
            <a:noFill/>
          </a:ln>
        </p:spPr>
      </p:sp>
      <p:sp>
        <p:nvSpPr>
          <p:cNvPr id="78" name="Google Shape;78;p3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youtube.com/watch?v=y_VXqPdZUH8&amp;list=PL9LqBixBijCxDW-on4skuF2lA64BJmmnb&amp;index=10"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hyperlink" Target="https://tech.ed.gov/files/2016/10/Early-Learning-Tech-Graphic2.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8.pn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D8NfbxXvX5w&amp;list=PL9LqBixBijCxDW-on4skuF2lA64BJmmnb&amp;index=13"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hyperlink" Target="http://flbt5.floridaearlylearning.com/docs/Best%20Practices%20for%20Use%20of%20Technology.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hyperlink" Target="https://tech.ed.gov/files/2016/10/Early-Learning-Tech-Graphic1.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Integrating Technology</a:t>
            </a:r>
            <a:endParaRPr/>
          </a:p>
        </p:txBody>
      </p:sp>
      <p:sp>
        <p:nvSpPr>
          <p:cNvPr id="106" name="Google Shape;106;p1"/>
          <p:cNvSpPr txBox="1"/>
          <p:nvPr/>
        </p:nvSpPr>
        <p:spPr>
          <a:xfrm>
            <a:off x="2209265" y="4731438"/>
            <a:ext cx="4726574" cy="14003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a:solidFill>
                  <a:srgbClr val="002060"/>
                </a:solidFill>
                <a:latin typeface="Calibri"/>
                <a:ea typeface="Calibri"/>
                <a:cs typeface="Calibri"/>
                <a:sym typeface="Calibri"/>
              </a:rPr>
              <a:t>Module 2</a:t>
            </a:r>
            <a:endParaRPr/>
          </a:p>
          <a:p>
            <a:pPr marL="0" marR="0" lvl="0" indent="0" algn="ctr" rtl="0">
              <a:spcBef>
                <a:spcPts val="0"/>
              </a:spcBef>
              <a:spcAft>
                <a:spcPts val="0"/>
              </a:spcAft>
              <a:buNone/>
            </a:pPr>
            <a:endParaRPr sz="800" b="1" i="0" u="none" strike="noStrike" cap="none">
              <a:solidFill>
                <a:srgbClr val="002060"/>
              </a:solidFill>
              <a:latin typeface="Calibri"/>
              <a:ea typeface="Calibri"/>
              <a:cs typeface="Calibri"/>
              <a:sym typeface="Calibri"/>
            </a:endParaRPr>
          </a:p>
          <a:p>
            <a:pPr marL="0" marR="0" lvl="0" indent="0" algn="ctr" rtl="0">
              <a:spcBef>
                <a:spcPts val="0"/>
              </a:spcBef>
              <a:spcAft>
                <a:spcPts val="0"/>
              </a:spcAft>
              <a:buNone/>
            </a:pPr>
            <a:r>
              <a:rPr lang="en-US" sz="2800" b="1" i="0" u="none" strike="noStrike" cap="none">
                <a:solidFill>
                  <a:srgbClr val="002060"/>
                </a:solidFill>
                <a:latin typeface="Calibri"/>
                <a:ea typeface="Calibri"/>
                <a:cs typeface="Calibri"/>
                <a:sym typeface="Calibri"/>
              </a:rPr>
              <a:t>Families  </a:t>
            </a:r>
            <a:endParaRPr/>
          </a:p>
          <a:p>
            <a:pPr marL="0" marR="0" lvl="0" indent="0" algn="l" rtl="0">
              <a:spcBef>
                <a:spcPts val="0"/>
              </a:spcBef>
              <a:spcAft>
                <a:spcPts val="0"/>
              </a:spcAft>
              <a:buNone/>
            </a:pPr>
            <a:endParaRPr sz="2100" b="1" i="0" u="none" strike="noStrike" cap="none">
              <a:solidFill>
                <a:srgbClr val="002060"/>
              </a:solidFill>
              <a:latin typeface="Calibri"/>
              <a:ea typeface="Calibri"/>
              <a:cs typeface="Calibri"/>
              <a:sym typeface="Calibri"/>
            </a:endParaRPr>
          </a:p>
        </p:txBody>
      </p:sp>
      <p:cxnSp>
        <p:nvCxnSpPr>
          <p:cNvPr id="107" name="Google Shape;107;p1"/>
          <p:cNvCxnSpPr/>
          <p:nvPr/>
        </p:nvCxnSpPr>
        <p:spPr>
          <a:xfrm>
            <a:off x="2209265" y="5264220"/>
            <a:ext cx="5118634" cy="23446"/>
          </a:xfrm>
          <a:prstGeom prst="straightConnector1">
            <a:avLst/>
          </a:prstGeom>
          <a:noFill/>
          <a:ln w="25400" cap="flat" cmpd="sng">
            <a:solidFill>
              <a:schemeClr val="accent4"/>
            </a:solidFill>
            <a:prstDash val="solid"/>
            <a:miter lim="800000"/>
            <a:headEnd type="none" w="sm" len="sm"/>
            <a:tailEnd type="none" w="sm" len="sm"/>
          </a:ln>
        </p:spPr>
      </p:cxnSp>
      <p:pic>
        <p:nvPicPr>
          <p:cNvPr id="108" name="Google Shape;108;p1" descr="Florida Department of Education Logo"/>
          <p:cNvPicPr preferRelativeResize="0"/>
          <p:nvPr/>
        </p:nvPicPr>
        <p:blipFill rotWithShape="1">
          <a:blip r:embed="rId3">
            <a:alphaModFix/>
          </a:blip>
          <a:srcRect/>
          <a:stretch/>
        </p:blipFill>
        <p:spPr>
          <a:xfrm>
            <a:off x="7327899" y="5900041"/>
            <a:ext cx="1655097" cy="490831"/>
          </a:xfrm>
          <a:prstGeom prst="rect">
            <a:avLst/>
          </a:prstGeom>
          <a:noFill/>
          <a:ln>
            <a:noFill/>
          </a:ln>
        </p:spPr>
      </p:pic>
      <p:pic>
        <p:nvPicPr>
          <p:cNvPr id="109" name="Google Shape;109;p1" descr="A person and a child looking at a book&#10;&#10;Description automatically generated with medium confidence"/>
          <p:cNvPicPr preferRelativeResize="0"/>
          <p:nvPr/>
        </p:nvPicPr>
        <p:blipFill rotWithShape="1">
          <a:blip r:embed="rId4">
            <a:alphaModFix/>
          </a:blip>
          <a:srcRect/>
          <a:stretch/>
        </p:blipFill>
        <p:spPr>
          <a:xfrm>
            <a:off x="5599326" y="1240583"/>
            <a:ext cx="3107453" cy="3107453"/>
          </a:xfrm>
          <a:prstGeom prst="rect">
            <a:avLst/>
          </a:prstGeom>
          <a:noFill/>
          <a:ln>
            <a:noFill/>
          </a:ln>
        </p:spPr>
      </p:pic>
      <p:pic>
        <p:nvPicPr>
          <p:cNvPr id="110" name="Google Shape;110;p1">
            <a:hlinkClick r:id="rId5"/>
          </p:cNvPr>
          <p:cNvPicPr preferRelativeResize="0"/>
          <p:nvPr/>
        </p:nvPicPr>
        <p:blipFill rotWithShape="1">
          <a:blip r:embed="rId6">
            <a:alphaModFix/>
          </a:blip>
          <a:srcRect/>
          <a:stretch/>
        </p:blipFill>
        <p:spPr>
          <a:xfrm>
            <a:off x="437221" y="1240582"/>
            <a:ext cx="4639633" cy="31074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Discussion</a:t>
            </a:r>
            <a:endParaRPr/>
          </a:p>
        </p:txBody>
      </p:sp>
      <p:sp>
        <p:nvSpPr>
          <p:cNvPr id="209" name="Google Shape;209;p11"/>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10" name="Google Shape;210;p11" descr="5 Simple Answers to Pardot Questions · Nebula Consulting"/>
          <p:cNvPicPr preferRelativeResize="0"/>
          <p:nvPr/>
        </p:nvPicPr>
        <p:blipFill rotWithShape="1">
          <a:blip r:embed="rId3">
            <a:alphaModFix/>
          </a:blip>
          <a:srcRect/>
          <a:stretch/>
        </p:blipFill>
        <p:spPr>
          <a:xfrm>
            <a:off x="1" y="879475"/>
            <a:ext cx="9143999" cy="5589051"/>
          </a:xfrm>
          <a:prstGeom prst="rect">
            <a:avLst/>
          </a:prstGeom>
          <a:noFill/>
          <a:ln>
            <a:noFill/>
          </a:ln>
        </p:spPr>
      </p:pic>
      <p:sp>
        <p:nvSpPr>
          <p:cNvPr id="211" name="Google Shape;211;p11"/>
          <p:cNvSpPr/>
          <p:nvPr/>
        </p:nvSpPr>
        <p:spPr>
          <a:xfrm>
            <a:off x="1731817" y="1553879"/>
            <a:ext cx="6068291" cy="3592175"/>
          </a:xfrm>
          <a:prstGeom prst="wedgeEllipseCallout">
            <a:avLst>
              <a:gd name="adj1" fmla="val -20833"/>
              <a:gd name="adj2" fmla="val 6250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How can technology and interactive media be used to support and enhance relationships with families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2"/>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fontScale="47500" lnSpcReduction="20000"/>
          </a:bodyPr>
          <a:lstStyle/>
          <a:p>
            <a:pPr marL="0" lvl="0" indent="0" algn="ctr" rtl="0">
              <a:lnSpc>
                <a:spcPct val="90000"/>
              </a:lnSpc>
              <a:spcBef>
                <a:spcPts val="0"/>
              </a:spcBef>
              <a:spcAft>
                <a:spcPts val="0"/>
              </a:spcAft>
              <a:buClr>
                <a:schemeClr val="lt1"/>
              </a:buClr>
              <a:buSzPct val="100000"/>
              <a:buNone/>
            </a:pPr>
            <a:endParaRPr>
              <a:solidFill>
                <a:srgbClr val="FFFFFF"/>
              </a:solidFill>
              <a:latin typeface="Century Gothic"/>
              <a:ea typeface="Century Gothic"/>
              <a:cs typeface="Century Gothic"/>
              <a:sym typeface="Century Gothic"/>
            </a:endParaRPr>
          </a:p>
          <a:p>
            <a:pPr marL="0" lvl="0" indent="0" algn="ctr" rtl="0">
              <a:lnSpc>
                <a:spcPct val="90000"/>
              </a:lnSpc>
              <a:spcBef>
                <a:spcPts val="1000"/>
              </a:spcBef>
              <a:spcAft>
                <a:spcPts val="0"/>
              </a:spcAft>
              <a:buClr>
                <a:srgbClr val="FFFFFF"/>
              </a:buClr>
              <a:buSzPct val="100000"/>
              <a:buNone/>
            </a:pPr>
            <a:r>
              <a:rPr lang="en-US" sz="8400">
                <a:solidFill>
                  <a:srgbClr val="FFFFFF"/>
                </a:solidFill>
                <a:latin typeface="Calibri"/>
                <a:ea typeface="Calibri"/>
                <a:cs typeface="Calibri"/>
                <a:sym typeface="Calibri"/>
              </a:rPr>
              <a:t>Technology and Social Interaction </a:t>
            </a:r>
            <a:endParaRPr/>
          </a:p>
          <a:p>
            <a:pPr marL="0" lvl="0" indent="0" algn="ctr" rtl="0">
              <a:lnSpc>
                <a:spcPct val="90000"/>
              </a:lnSpc>
              <a:spcBef>
                <a:spcPts val="1000"/>
              </a:spcBef>
              <a:spcAft>
                <a:spcPts val="0"/>
              </a:spcAft>
              <a:buClr>
                <a:schemeClr val="lt1"/>
              </a:buClr>
              <a:buSzPct val="100000"/>
              <a:buNone/>
            </a:pPr>
            <a:endParaRPr/>
          </a:p>
        </p:txBody>
      </p:sp>
      <p:pic>
        <p:nvPicPr>
          <p:cNvPr id="218" name="Google Shape;218;p12" descr="USDOE Office of Educational Technology, National Educational Plan, Image of &quot;Technology and Social Interaction&quot;."/>
          <p:cNvPicPr preferRelativeResize="0"/>
          <p:nvPr/>
        </p:nvPicPr>
        <p:blipFill rotWithShape="1">
          <a:blip r:embed="rId3">
            <a:alphaModFix/>
          </a:blip>
          <a:srcRect/>
          <a:stretch/>
        </p:blipFill>
        <p:spPr>
          <a:xfrm>
            <a:off x="209862" y="1387366"/>
            <a:ext cx="8713694" cy="315489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19" name="Google Shape;219;p12"/>
          <p:cNvSpPr txBox="1">
            <a:spLocks noGrp="1"/>
          </p:cNvSpPr>
          <p:nvPr>
            <p:ph type="title" idx="4294967295"/>
          </p:nvPr>
        </p:nvSpPr>
        <p:spPr>
          <a:xfrm>
            <a:off x="-5291" y="4819260"/>
            <a:ext cx="914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Calibri"/>
                <a:ea typeface="Calibri"/>
                <a:cs typeface="Calibri"/>
                <a:sym typeface="Calibri"/>
              </a:rPr>
              <a:t>Figure 2: National Educational Plan (2020) </a:t>
            </a:r>
            <a:endParaRPr dirty="0"/>
          </a:p>
          <a:p>
            <a:pPr marL="0" marR="0" lvl="0" indent="0" algn="ctr" rtl="0">
              <a:lnSpc>
                <a:spcPct val="100000"/>
              </a:lnSpc>
              <a:spcBef>
                <a:spcPts val="0"/>
              </a:spcBef>
              <a:spcAft>
                <a:spcPts val="0"/>
              </a:spcAft>
              <a:buClr>
                <a:schemeClr val="dk1"/>
              </a:buClr>
              <a:buSzPts val="1800"/>
              <a:buFont typeface="Calibri"/>
              <a:buNone/>
            </a:pPr>
            <a:r>
              <a:rPr lang="en-US" sz="1800" b="1"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https://tech.ed.gov/files/2016/10/Early-Learning-Tech-Graphic2.png</a:t>
            </a:r>
            <a:r>
              <a:rPr lang="en-US" sz="1800" b="1" i="0" u="none" strike="noStrike" cap="none" dirty="0">
                <a:solidFill>
                  <a:schemeClr val="dk1"/>
                </a:solidFill>
                <a:latin typeface="Calibri"/>
                <a:ea typeface="Calibri"/>
                <a:cs typeface="Calibri"/>
                <a:sym typeface="Calibri"/>
              </a:rPr>
              <a:t>  </a:t>
            </a:r>
            <a:endParaRPr dirty="0"/>
          </a:p>
        </p:txBody>
      </p:sp>
      <p:pic>
        <p:nvPicPr>
          <p:cNvPr id="220" name="Google Shape;220;p12" descr="Florida Department of Education Logo"/>
          <p:cNvPicPr preferRelativeResize="0"/>
          <p:nvPr/>
        </p:nvPicPr>
        <p:blipFill rotWithShape="1">
          <a:blip r:embed="rId5">
            <a:alphaModFix/>
          </a:blip>
          <a:srcRect/>
          <a:stretch/>
        </p:blipFill>
        <p:spPr>
          <a:xfrm>
            <a:off x="7162054" y="5826033"/>
            <a:ext cx="1834796" cy="522515"/>
          </a:xfrm>
          <a:prstGeom prst="rect">
            <a:avLst/>
          </a:prstGeom>
          <a:noFill/>
          <a:ln>
            <a:noFill/>
          </a:ln>
        </p:spPr>
      </p:pic>
      <p:sp>
        <p:nvSpPr>
          <p:cNvPr id="221" name="Google Shape;221;p12"/>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DEL Best Practices Suggests</a:t>
            </a:r>
            <a:endParaRPr/>
          </a:p>
        </p:txBody>
      </p:sp>
      <p:pic>
        <p:nvPicPr>
          <p:cNvPr id="229" name="Google Shape;229;p13" descr="Division of Early Learning Best Practices for Use of Technology and Interactive Media Resource Cover"/>
          <p:cNvPicPr preferRelativeResize="0"/>
          <p:nvPr/>
        </p:nvPicPr>
        <p:blipFill rotWithShape="1">
          <a:blip r:embed="rId3">
            <a:alphaModFix/>
          </a:blip>
          <a:srcRect/>
          <a:stretch/>
        </p:blipFill>
        <p:spPr>
          <a:xfrm>
            <a:off x="660922" y="1291151"/>
            <a:ext cx="3619839" cy="4275698"/>
          </a:xfrm>
          <a:prstGeom prst="rect">
            <a:avLst/>
          </a:prstGeom>
          <a:noFill/>
          <a:ln>
            <a:noFill/>
          </a:ln>
        </p:spPr>
      </p:pic>
      <p:sp>
        <p:nvSpPr>
          <p:cNvPr id="230" name="Google Shape;230;p13"/>
          <p:cNvSpPr txBox="1">
            <a:spLocks noGrp="1"/>
          </p:cNvSpPr>
          <p:nvPr>
            <p:ph type="body" idx="1"/>
          </p:nvPr>
        </p:nvSpPr>
        <p:spPr>
          <a:xfrm>
            <a:off x="4776408" y="1190594"/>
            <a:ext cx="4220441" cy="464175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None/>
            </a:pPr>
            <a:r>
              <a:rPr lang="en-US" sz="4400">
                <a:latin typeface="Calibri"/>
                <a:ea typeface="Calibri"/>
                <a:cs typeface="Calibri"/>
                <a:sym typeface="Calibri"/>
              </a:rPr>
              <a:t>Young children benefit from strong media role models and limited screen time.</a:t>
            </a:r>
            <a:endParaRPr/>
          </a:p>
          <a:p>
            <a:pPr marL="0" lvl="0" indent="0" algn="l" rtl="0">
              <a:lnSpc>
                <a:spcPct val="90000"/>
              </a:lnSpc>
              <a:spcBef>
                <a:spcPts val="1000"/>
              </a:spcBef>
              <a:spcAft>
                <a:spcPts val="0"/>
              </a:spcAft>
              <a:buClr>
                <a:schemeClr val="dk1"/>
              </a:buClr>
              <a:buSzPts val="2400"/>
              <a:buNone/>
            </a:pPr>
            <a:endParaRPr sz="2400">
              <a:latin typeface="Calibri"/>
              <a:ea typeface="Calibri"/>
              <a:cs typeface="Calibri"/>
              <a:sym typeface="Calibri"/>
            </a:endParaRPr>
          </a:p>
        </p:txBody>
      </p:sp>
      <p:pic>
        <p:nvPicPr>
          <p:cNvPr id="231" name="Google Shape;231;p13" descr="Florida Department of Education Logo"/>
          <p:cNvPicPr preferRelativeResize="0"/>
          <p:nvPr/>
        </p:nvPicPr>
        <p:blipFill rotWithShape="1">
          <a:blip r:embed="rId4">
            <a:alphaModFix/>
          </a:blip>
          <a:srcRect/>
          <a:stretch/>
        </p:blipFill>
        <p:spPr>
          <a:xfrm>
            <a:off x="7232073" y="5943600"/>
            <a:ext cx="1764776" cy="415636"/>
          </a:xfrm>
          <a:prstGeom prst="rect">
            <a:avLst/>
          </a:prstGeom>
          <a:noFill/>
          <a:ln>
            <a:noFill/>
          </a:ln>
        </p:spPr>
      </p:pic>
      <p:sp>
        <p:nvSpPr>
          <p:cNvPr id="232" name="Google Shape;232;p13"/>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fontScale="47500" lnSpcReduction="20000"/>
          </a:bodyPr>
          <a:lstStyle/>
          <a:p>
            <a:pPr marL="0" lvl="0" indent="0" algn="ctr" rtl="0">
              <a:lnSpc>
                <a:spcPct val="90000"/>
              </a:lnSpc>
              <a:spcBef>
                <a:spcPts val="0"/>
              </a:spcBef>
              <a:spcAft>
                <a:spcPts val="0"/>
              </a:spcAft>
              <a:buClr>
                <a:schemeClr val="lt1"/>
              </a:buClr>
              <a:buSzPct val="100000"/>
              <a:buNone/>
            </a:pPr>
            <a:endParaRPr/>
          </a:p>
          <a:p>
            <a:pPr marL="0" lvl="0" indent="0" algn="ctr" rtl="0">
              <a:lnSpc>
                <a:spcPct val="90000"/>
              </a:lnSpc>
              <a:spcBef>
                <a:spcPts val="1000"/>
              </a:spcBef>
              <a:spcAft>
                <a:spcPts val="0"/>
              </a:spcAft>
              <a:buClr>
                <a:schemeClr val="lt1"/>
              </a:buClr>
              <a:buSzPct val="100000"/>
              <a:buNone/>
            </a:pPr>
            <a:r>
              <a:rPr lang="en-US" sz="8400">
                <a:latin typeface="Calibri"/>
                <a:ea typeface="Calibri"/>
                <a:cs typeface="Calibri"/>
                <a:sym typeface="Calibri"/>
              </a:rPr>
              <a:t>Discussion</a:t>
            </a:r>
            <a:endParaRPr/>
          </a:p>
          <a:p>
            <a:pPr marL="0" lvl="0" indent="0" algn="ctr" rtl="0">
              <a:lnSpc>
                <a:spcPct val="90000"/>
              </a:lnSpc>
              <a:spcBef>
                <a:spcPts val="1000"/>
              </a:spcBef>
              <a:spcAft>
                <a:spcPts val="0"/>
              </a:spcAft>
              <a:buClr>
                <a:schemeClr val="lt1"/>
              </a:buClr>
              <a:buSzPct val="100000"/>
              <a:buNone/>
            </a:pPr>
            <a:endParaRPr/>
          </a:p>
        </p:txBody>
      </p:sp>
      <p:pic>
        <p:nvPicPr>
          <p:cNvPr id="239" name="Google Shape;239;p14"/>
          <p:cNvPicPr preferRelativeResize="0"/>
          <p:nvPr/>
        </p:nvPicPr>
        <p:blipFill rotWithShape="1">
          <a:blip r:embed="rId3">
            <a:alphaModFix/>
          </a:blip>
          <a:srcRect/>
          <a:stretch/>
        </p:blipFill>
        <p:spPr>
          <a:xfrm>
            <a:off x="0" y="879475"/>
            <a:ext cx="9144000" cy="5562889"/>
          </a:xfrm>
          <a:prstGeom prst="rect">
            <a:avLst/>
          </a:prstGeom>
          <a:noFill/>
          <a:ln>
            <a:noFill/>
          </a:ln>
        </p:spPr>
      </p:pic>
      <p:sp>
        <p:nvSpPr>
          <p:cNvPr id="240" name="Google Shape;240;p14"/>
          <p:cNvSpPr>
            <a:spLocks noGrp="1"/>
          </p:cNvSpPr>
          <p:nvPr>
            <p:ph type="title" idx="4294967295"/>
          </p:nvPr>
        </p:nvSpPr>
        <p:spPr>
          <a:xfrm>
            <a:off x="1704107" y="1758950"/>
            <a:ext cx="6068291" cy="3245941"/>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4800"/>
              <a:buFont typeface="Calibri"/>
              <a:buNone/>
            </a:pPr>
            <a:r>
              <a:rPr lang="en-US" sz="4800" b="0" i="0" u="none" strike="noStrike" cap="none">
                <a:solidFill>
                  <a:schemeClr val="dk1"/>
                </a:solidFill>
                <a:latin typeface="Calibri"/>
                <a:ea typeface="Calibri"/>
                <a:cs typeface="Calibri"/>
                <a:sym typeface="Calibri"/>
              </a:rPr>
              <a:t>What are families advised to do?</a:t>
            </a:r>
            <a:endParaRPr/>
          </a:p>
        </p:txBody>
      </p:sp>
      <p:sp>
        <p:nvSpPr>
          <p:cNvPr id="241" name="Google Shape;241;p14"/>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DEL Suggests</a:t>
            </a:r>
            <a:endParaRPr/>
          </a:p>
        </p:txBody>
      </p:sp>
      <p:sp>
        <p:nvSpPr>
          <p:cNvPr id="250" name="Google Shape;250;p15"/>
          <p:cNvSpPr txBox="1">
            <a:spLocks noGrp="1"/>
          </p:cNvSpPr>
          <p:nvPr>
            <p:ph type="body" idx="1"/>
          </p:nvPr>
        </p:nvSpPr>
        <p:spPr>
          <a:xfrm>
            <a:off x="4336472" y="1144482"/>
            <a:ext cx="4475019" cy="554499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sz="2400">
                <a:latin typeface="Calibri"/>
                <a:ea typeface="Calibri"/>
                <a:cs typeface="Calibri"/>
                <a:sym typeface="Calibri"/>
              </a:rPr>
              <a:t>Families are advised to consider the </a:t>
            </a:r>
            <a:r>
              <a:rPr lang="en-US" sz="2400" b="1">
                <a:latin typeface="Calibri"/>
                <a:ea typeface="Calibri"/>
                <a:cs typeface="Calibri"/>
                <a:sym typeface="Calibri"/>
              </a:rPr>
              <a:t>child, content, and context</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The </a:t>
            </a:r>
            <a:r>
              <a:rPr lang="en-US" sz="2400" b="1" i="1">
                <a:solidFill>
                  <a:srgbClr val="0070C0"/>
                </a:solidFill>
                <a:latin typeface="Calibri"/>
                <a:ea typeface="Calibri"/>
                <a:cs typeface="Calibri"/>
                <a:sym typeface="Calibri"/>
              </a:rPr>
              <a:t>child’s</a:t>
            </a:r>
            <a:r>
              <a:rPr lang="en-US" sz="2400">
                <a:latin typeface="Calibri"/>
                <a:ea typeface="Calibri"/>
                <a:cs typeface="Calibri"/>
                <a:sym typeface="Calibri"/>
              </a:rPr>
              <a:t> age, interests, abilities, emerging skills and attention span are important factors when choosing appropriate technology and interactive media.</a:t>
            </a:r>
            <a:endParaRPr/>
          </a:p>
          <a:p>
            <a:pPr marL="228600" lvl="0" indent="-228600" algn="l" rtl="0">
              <a:lnSpc>
                <a:spcPct val="90000"/>
              </a:lnSpc>
              <a:spcBef>
                <a:spcPts val="1000"/>
              </a:spcBef>
              <a:spcAft>
                <a:spcPts val="0"/>
              </a:spcAft>
              <a:buClr>
                <a:srgbClr val="0070C0"/>
              </a:buClr>
              <a:buSzPts val="2400"/>
              <a:buChar char="•"/>
            </a:pPr>
            <a:r>
              <a:rPr lang="en-US" sz="2400" b="1" i="1">
                <a:solidFill>
                  <a:srgbClr val="0070C0"/>
                </a:solidFill>
                <a:latin typeface="Calibri"/>
                <a:ea typeface="Calibri"/>
                <a:cs typeface="Calibri"/>
                <a:sym typeface="Calibri"/>
              </a:rPr>
              <a:t>Content</a:t>
            </a:r>
            <a:r>
              <a:rPr lang="en-US" sz="2400">
                <a:latin typeface="Calibri"/>
                <a:ea typeface="Calibri"/>
                <a:cs typeface="Calibri"/>
                <a:sym typeface="Calibri"/>
              </a:rPr>
              <a:t> should be meaningful, relevant to real life, interactive, and engaging. </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Finally, the </a:t>
            </a:r>
            <a:r>
              <a:rPr lang="en-US" sz="2400" b="1" i="1">
                <a:solidFill>
                  <a:srgbClr val="0070C0"/>
                </a:solidFill>
                <a:latin typeface="Calibri"/>
                <a:ea typeface="Calibri"/>
                <a:cs typeface="Calibri"/>
                <a:sym typeface="Calibri"/>
              </a:rPr>
              <a:t>context</a:t>
            </a:r>
            <a:r>
              <a:rPr lang="en-US" sz="2400">
                <a:latin typeface="Calibri"/>
                <a:ea typeface="Calibri"/>
                <a:cs typeface="Calibri"/>
                <a:sym typeface="Calibri"/>
              </a:rPr>
              <a:t> of the media experience is important to consider.</a:t>
            </a:r>
            <a:endParaRPr sz="2400" b="1">
              <a:latin typeface="Calibri"/>
              <a:ea typeface="Calibri"/>
              <a:cs typeface="Calibri"/>
              <a:sym typeface="Calibri"/>
            </a:endParaRPr>
          </a:p>
        </p:txBody>
      </p:sp>
      <p:sp>
        <p:nvSpPr>
          <p:cNvPr id="251" name="Google Shape;251;p15"/>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 name="Google Shape;320;p7">
            <a:extLst>
              <a:ext uri="{FF2B5EF4-FFF2-40B4-BE49-F238E27FC236}">
                <a16:creationId xmlns:a16="http://schemas.microsoft.com/office/drawing/2014/main" id="{B4496860-1A14-CA92-6E62-CA1E38ED5819}"/>
              </a:ext>
            </a:extLst>
          </p:cNvPr>
          <p:cNvPicPr preferRelativeResize="0"/>
          <p:nvPr/>
        </p:nvPicPr>
        <p:blipFill rotWithShape="1">
          <a:blip r:embed="rId3">
            <a:alphaModFix/>
          </a:blip>
          <a:srcRect/>
          <a:stretch/>
        </p:blipFill>
        <p:spPr>
          <a:xfrm>
            <a:off x="332509" y="1700182"/>
            <a:ext cx="4003963" cy="375971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6"/>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fontScale="47500" lnSpcReduction="20000"/>
          </a:bodyPr>
          <a:lstStyle/>
          <a:p>
            <a:pPr marL="0" lvl="0" indent="0" algn="ctr" rtl="0">
              <a:lnSpc>
                <a:spcPct val="90000"/>
              </a:lnSpc>
              <a:spcBef>
                <a:spcPts val="0"/>
              </a:spcBef>
              <a:spcAft>
                <a:spcPts val="0"/>
              </a:spcAft>
              <a:buClr>
                <a:schemeClr val="lt1"/>
              </a:buClr>
              <a:buSzPct val="100000"/>
              <a:buNone/>
            </a:pPr>
            <a:endParaRPr/>
          </a:p>
          <a:p>
            <a:pPr marL="0" lvl="0" indent="0" algn="ctr" rtl="0">
              <a:lnSpc>
                <a:spcPct val="90000"/>
              </a:lnSpc>
              <a:spcBef>
                <a:spcPts val="1000"/>
              </a:spcBef>
              <a:spcAft>
                <a:spcPts val="0"/>
              </a:spcAft>
              <a:buClr>
                <a:schemeClr val="lt1"/>
              </a:buClr>
              <a:buSzPct val="100000"/>
              <a:buNone/>
            </a:pPr>
            <a:r>
              <a:rPr lang="en-US" sz="8400">
                <a:latin typeface="Calibri"/>
                <a:ea typeface="Calibri"/>
                <a:cs typeface="Calibri"/>
                <a:sym typeface="Calibri"/>
              </a:rPr>
              <a:t>Discussion</a:t>
            </a:r>
            <a:endParaRPr/>
          </a:p>
          <a:p>
            <a:pPr marL="0" lvl="0" indent="0" algn="ctr" rtl="0">
              <a:lnSpc>
                <a:spcPct val="90000"/>
              </a:lnSpc>
              <a:spcBef>
                <a:spcPts val="1000"/>
              </a:spcBef>
              <a:spcAft>
                <a:spcPts val="0"/>
              </a:spcAft>
              <a:buClr>
                <a:schemeClr val="lt1"/>
              </a:buClr>
              <a:buSzPct val="100000"/>
              <a:buNone/>
            </a:pPr>
            <a:endParaRPr/>
          </a:p>
        </p:txBody>
      </p:sp>
      <p:pic>
        <p:nvPicPr>
          <p:cNvPr id="258" name="Google Shape;258;p16" descr="question-mark-background-vector"/>
          <p:cNvPicPr preferRelativeResize="0"/>
          <p:nvPr/>
        </p:nvPicPr>
        <p:blipFill rotWithShape="1">
          <a:blip r:embed="rId3">
            <a:alphaModFix/>
          </a:blip>
          <a:srcRect/>
          <a:stretch/>
        </p:blipFill>
        <p:spPr>
          <a:xfrm>
            <a:off x="0" y="879474"/>
            <a:ext cx="9144000" cy="5576743"/>
          </a:xfrm>
          <a:prstGeom prst="rect">
            <a:avLst/>
          </a:prstGeom>
          <a:noFill/>
          <a:ln>
            <a:noFill/>
          </a:ln>
        </p:spPr>
      </p:pic>
      <p:sp>
        <p:nvSpPr>
          <p:cNvPr id="259" name="Google Shape;259;p16"/>
          <p:cNvSpPr>
            <a:spLocks noGrp="1"/>
          </p:cNvSpPr>
          <p:nvPr>
            <p:ph type="title" idx="4294967295"/>
          </p:nvPr>
        </p:nvSpPr>
        <p:spPr>
          <a:xfrm>
            <a:off x="1731817" y="1553879"/>
            <a:ext cx="6068291" cy="3332500"/>
          </a:xfrm>
          <a:prstGeom prst="wedgeEllipseCallout">
            <a:avLst>
              <a:gd name="adj1" fmla="val -20833"/>
              <a:gd name="adj2" fmla="val 62500"/>
            </a:avLst>
          </a:prstGeom>
          <a:solidFill>
            <a:schemeClr val="lt1"/>
          </a:solidFill>
          <a:ln w="12700" cap="flat" cmpd="sng">
            <a:solidFill>
              <a:srgbClr val="595959"/>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3600"/>
              <a:buFont typeface="Calibri"/>
              <a:buNone/>
            </a:pPr>
            <a:r>
              <a:rPr lang="en-US" sz="3600" b="0" i="0" u="none" strike="noStrike" cap="none">
                <a:solidFill>
                  <a:srgbClr val="000000"/>
                </a:solidFill>
                <a:latin typeface="Calibri"/>
                <a:ea typeface="Calibri"/>
                <a:cs typeface="Calibri"/>
                <a:sym typeface="Calibri"/>
              </a:rPr>
              <a:t>What technology tips and tools can families use to support their children’s learning </a:t>
            </a:r>
            <a:r>
              <a:rPr lang="en-US" sz="4000" b="0" i="0" u="none" strike="noStrike" cap="none">
                <a:solidFill>
                  <a:srgbClr val="000000"/>
                </a:solidFill>
                <a:latin typeface="Calibri"/>
                <a:ea typeface="Calibri"/>
                <a:cs typeface="Calibri"/>
                <a:sym typeface="Calibri"/>
              </a:rPr>
              <a:t>?</a:t>
            </a:r>
            <a:endParaRPr/>
          </a:p>
        </p:txBody>
      </p:sp>
      <p:sp>
        <p:nvSpPr>
          <p:cNvPr id="260" name="Google Shape;260;p16"/>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90000"/>
              </a:lnSpc>
              <a:spcBef>
                <a:spcPts val="0"/>
              </a:spcBef>
              <a:spcAft>
                <a:spcPts val="0"/>
              </a:spcAft>
              <a:buClr>
                <a:schemeClr val="dk1"/>
              </a:buClr>
              <a:buSzPct val="100000"/>
              <a:buFont typeface="Arial"/>
              <a:buNone/>
            </a:pPr>
            <a:endParaRPr sz="4000" b="1" i="0" u="none" strike="noStrike" cap="none">
              <a:solidFill>
                <a:srgbClr val="FFFFFF"/>
              </a:solidFill>
              <a:latin typeface="Calibri"/>
              <a:ea typeface="Calibri"/>
              <a:cs typeface="Calibri"/>
              <a:sym typeface="Calibri"/>
            </a:endParaRPr>
          </a:p>
          <a:p>
            <a:pPr marL="0" marR="0" lvl="0" indent="0" algn="ctr" rtl="0">
              <a:lnSpc>
                <a:spcPct val="90000"/>
              </a:lnSpc>
              <a:spcBef>
                <a:spcPts val="1000"/>
              </a:spcBef>
              <a:spcAft>
                <a:spcPts val="0"/>
              </a:spcAft>
              <a:buClr>
                <a:srgbClr val="FFFFFF"/>
              </a:buClr>
              <a:buSzPct val="100000"/>
              <a:buFont typeface="Arial"/>
              <a:buNone/>
            </a:pPr>
            <a:r>
              <a:rPr lang="en-US" b="1" i="0" u="none" strike="noStrike" cap="none">
                <a:solidFill>
                  <a:srgbClr val="FFFFFF"/>
                </a:solidFill>
                <a:latin typeface="Calibri"/>
                <a:ea typeface="Calibri"/>
                <a:cs typeface="Calibri"/>
                <a:sym typeface="Calibri"/>
              </a:rPr>
              <a:t>Tips to Engage Families</a:t>
            </a:r>
            <a:endParaRPr/>
          </a:p>
          <a:p>
            <a:pPr marL="0" marR="0" lvl="0" indent="0" algn="ctr" rtl="0">
              <a:lnSpc>
                <a:spcPct val="90000"/>
              </a:lnSpc>
              <a:spcBef>
                <a:spcPts val="1000"/>
              </a:spcBef>
              <a:spcAft>
                <a:spcPts val="0"/>
              </a:spcAft>
              <a:buClr>
                <a:schemeClr val="dk1"/>
              </a:buClr>
              <a:buSzPct val="100000"/>
              <a:buFont typeface="Arial"/>
              <a:buNone/>
            </a:pPr>
            <a:endParaRPr sz="4000" b="1" i="0" u="none" strike="noStrike" cap="none">
              <a:solidFill>
                <a:schemeClr val="lt1"/>
              </a:solidFill>
              <a:latin typeface="Calibri"/>
              <a:ea typeface="Calibri"/>
              <a:cs typeface="Calibri"/>
              <a:sym typeface="Calibri"/>
            </a:endParaRPr>
          </a:p>
        </p:txBody>
      </p:sp>
      <p:sp>
        <p:nvSpPr>
          <p:cNvPr id="267" name="Google Shape;267;p17"/>
          <p:cNvSpPr txBox="1"/>
          <p:nvPr/>
        </p:nvSpPr>
        <p:spPr>
          <a:xfrm>
            <a:off x="209014" y="1266905"/>
            <a:ext cx="4790419" cy="483209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3200"/>
              <a:buFont typeface="Arial"/>
              <a:buChar char="•"/>
            </a:pPr>
            <a:r>
              <a:rPr lang="en-US" sz="3200" i="0" u="none" strike="noStrike" cap="none" dirty="0">
                <a:solidFill>
                  <a:srgbClr val="000000"/>
                </a:solidFill>
                <a:latin typeface="Calibri"/>
                <a:ea typeface="Calibri"/>
                <a:cs typeface="Calibri"/>
                <a:sym typeface="Calibri"/>
              </a:rPr>
              <a:t>Gather Information</a:t>
            </a:r>
            <a:endParaRPr dirty="0"/>
          </a:p>
          <a:p>
            <a:pPr marL="285750" marR="0" lvl="0" indent="-285750" algn="l" rtl="0">
              <a:lnSpc>
                <a:spcPct val="100000"/>
              </a:lnSpc>
              <a:spcBef>
                <a:spcPts val="0"/>
              </a:spcBef>
              <a:spcAft>
                <a:spcPts val="0"/>
              </a:spcAft>
              <a:buClr>
                <a:srgbClr val="000000"/>
              </a:buClr>
              <a:buSzPts val="3200"/>
              <a:buFont typeface="Arial"/>
              <a:buChar char="•"/>
            </a:pPr>
            <a:r>
              <a:rPr lang="en-US" sz="3200" dirty="0">
                <a:solidFill>
                  <a:srgbClr val="000000"/>
                </a:solidFill>
                <a:latin typeface="Calibri"/>
                <a:ea typeface="Calibri"/>
                <a:cs typeface="Calibri"/>
                <a:sym typeface="Calibri"/>
              </a:rPr>
              <a:t>Document and share</a:t>
            </a:r>
            <a:endParaRPr dirty="0"/>
          </a:p>
          <a:p>
            <a:pPr marL="285750" marR="0" lvl="0" indent="-285750" algn="l" rtl="0">
              <a:lnSpc>
                <a:spcPct val="100000"/>
              </a:lnSpc>
              <a:spcBef>
                <a:spcPts val="0"/>
              </a:spcBef>
              <a:spcAft>
                <a:spcPts val="0"/>
              </a:spcAft>
              <a:buClr>
                <a:srgbClr val="000000"/>
              </a:buClr>
              <a:buSzPts val="3200"/>
              <a:buFont typeface="Arial"/>
              <a:buChar char="•"/>
            </a:pPr>
            <a:r>
              <a:rPr lang="en-US" sz="3200" dirty="0">
                <a:solidFill>
                  <a:srgbClr val="000000"/>
                </a:solidFill>
                <a:latin typeface="Calibri"/>
                <a:ea typeface="Calibri"/>
                <a:cs typeface="Calibri"/>
                <a:sym typeface="Calibri"/>
              </a:rPr>
              <a:t>S</a:t>
            </a:r>
            <a:r>
              <a:rPr lang="en-US" sz="3200" i="0" u="none" strike="noStrike" cap="none" dirty="0">
                <a:solidFill>
                  <a:srgbClr val="000000"/>
                </a:solidFill>
                <a:latin typeface="Calibri"/>
                <a:ea typeface="Calibri"/>
                <a:cs typeface="Calibri"/>
                <a:sym typeface="Calibri"/>
              </a:rPr>
              <a:t>hare </a:t>
            </a:r>
            <a:r>
              <a:rPr lang="en-US" sz="3200" dirty="0">
                <a:solidFill>
                  <a:srgbClr val="000000"/>
                </a:solidFill>
                <a:latin typeface="Calibri"/>
                <a:ea typeface="Calibri"/>
                <a:cs typeface="Calibri"/>
                <a:sym typeface="Calibri"/>
              </a:rPr>
              <a:t>favorite </a:t>
            </a:r>
            <a:r>
              <a:rPr lang="en-US" sz="3200" i="0" u="none" strike="noStrike" cap="none" dirty="0">
                <a:solidFill>
                  <a:srgbClr val="000000"/>
                </a:solidFill>
                <a:latin typeface="Calibri"/>
                <a:ea typeface="Calibri"/>
                <a:cs typeface="Calibri"/>
                <a:sym typeface="Calibri"/>
              </a:rPr>
              <a:t>apps</a:t>
            </a:r>
            <a:endParaRPr dirty="0"/>
          </a:p>
          <a:p>
            <a:pPr marL="285750" marR="0" lvl="0" indent="-285750" algn="l" rtl="0">
              <a:lnSpc>
                <a:spcPct val="100000"/>
              </a:lnSpc>
              <a:spcBef>
                <a:spcPts val="0"/>
              </a:spcBef>
              <a:spcAft>
                <a:spcPts val="0"/>
              </a:spcAft>
              <a:buClr>
                <a:srgbClr val="000000"/>
              </a:buClr>
              <a:buSzPts val="3200"/>
              <a:buFont typeface="Arial"/>
              <a:buChar char="•"/>
            </a:pPr>
            <a:r>
              <a:rPr lang="en-US" sz="3200" dirty="0">
                <a:solidFill>
                  <a:srgbClr val="000000"/>
                </a:solidFill>
                <a:latin typeface="Calibri"/>
                <a:ea typeface="Calibri"/>
                <a:cs typeface="Calibri"/>
                <a:sym typeface="Calibri"/>
              </a:rPr>
              <a:t>Open communications pathways</a:t>
            </a:r>
            <a:endParaRPr dirty="0"/>
          </a:p>
          <a:p>
            <a:pPr marL="285750" marR="0" lvl="0" indent="-285750" algn="l" rtl="0">
              <a:lnSpc>
                <a:spcPct val="100000"/>
              </a:lnSpc>
              <a:spcBef>
                <a:spcPts val="0"/>
              </a:spcBef>
              <a:spcAft>
                <a:spcPts val="0"/>
              </a:spcAft>
              <a:buClr>
                <a:srgbClr val="000000"/>
              </a:buClr>
              <a:buSzPts val="3200"/>
              <a:buFont typeface="Arial"/>
              <a:buChar char="•"/>
            </a:pPr>
            <a:r>
              <a:rPr lang="en-US" sz="3200" dirty="0">
                <a:solidFill>
                  <a:srgbClr val="000000"/>
                </a:solidFill>
                <a:latin typeface="Calibri"/>
                <a:ea typeface="Calibri"/>
                <a:cs typeface="Calibri"/>
                <a:sym typeface="Calibri"/>
              </a:rPr>
              <a:t>Meet families where  they are</a:t>
            </a:r>
            <a:endParaRPr dirty="0"/>
          </a:p>
          <a:p>
            <a:pPr marL="285750" marR="0" lvl="0" indent="-285750" algn="l" rtl="0">
              <a:lnSpc>
                <a:spcPct val="100000"/>
              </a:lnSpc>
              <a:spcBef>
                <a:spcPts val="0"/>
              </a:spcBef>
              <a:spcAft>
                <a:spcPts val="0"/>
              </a:spcAft>
              <a:buClr>
                <a:srgbClr val="000000"/>
              </a:buClr>
              <a:buSzPts val="3200"/>
              <a:buFont typeface="Arial"/>
              <a:buChar char="•"/>
            </a:pPr>
            <a:r>
              <a:rPr lang="en-US" sz="3200" dirty="0">
                <a:solidFill>
                  <a:srgbClr val="000000"/>
                </a:solidFill>
                <a:latin typeface="Calibri"/>
                <a:ea typeface="Calibri"/>
                <a:cs typeface="Calibri"/>
                <a:sym typeface="Calibri"/>
              </a:rPr>
              <a:t>Model and discuss appropriate tech use</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Calibri"/>
              <a:ea typeface="Calibri"/>
              <a:cs typeface="Calibri"/>
              <a:sym typeface="Calibri"/>
            </a:endParaRPr>
          </a:p>
        </p:txBody>
      </p:sp>
      <p:pic>
        <p:nvPicPr>
          <p:cNvPr id="268" name="Google Shape;268;p17" descr="Adult holding smart device to connect with family"/>
          <p:cNvPicPr preferRelativeResize="0"/>
          <p:nvPr/>
        </p:nvPicPr>
        <p:blipFill rotWithShape="1">
          <a:blip r:embed="rId3">
            <a:alphaModFix/>
          </a:blip>
          <a:srcRect/>
          <a:stretch/>
        </p:blipFill>
        <p:spPr>
          <a:xfrm>
            <a:off x="4571999" y="2287260"/>
            <a:ext cx="4479235" cy="2575530"/>
          </a:xfrm>
          <a:prstGeom prst="rect">
            <a:avLst/>
          </a:prstGeom>
          <a:noFill/>
          <a:ln>
            <a:noFill/>
          </a:ln>
        </p:spPr>
      </p:pic>
      <p:pic>
        <p:nvPicPr>
          <p:cNvPr id="269" name="Google Shape;269;p17" descr="Florida Department of Education Logo"/>
          <p:cNvPicPr preferRelativeResize="0"/>
          <p:nvPr/>
        </p:nvPicPr>
        <p:blipFill rotWithShape="1">
          <a:blip r:embed="rId4">
            <a:alphaModFix/>
          </a:blip>
          <a:srcRect/>
          <a:stretch/>
        </p:blipFill>
        <p:spPr>
          <a:xfrm>
            <a:off x="7036509" y="5832584"/>
            <a:ext cx="1834796" cy="532826"/>
          </a:xfrm>
          <a:prstGeom prst="rect">
            <a:avLst/>
          </a:prstGeom>
          <a:noFill/>
          <a:ln>
            <a:noFill/>
          </a:ln>
        </p:spPr>
      </p:pic>
      <p:sp>
        <p:nvSpPr>
          <p:cNvPr id="270" name="Google Shape;270;p17"/>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8"/>
          <p:cNvSpPr txBox="1">
            <a:spLocks noGrp="1"/>
          </p:cNvSpPr>
          <p:nvPr>
            <p:ph type="title" idx="4294967295"/>
          </p:nvPr>
        </p:nvSpPr>
        <p:spPr>
          <a:xfrm>
            <a:off x="0" y="148856"/>
            <a:ext cx="9144000" cy="703631"/>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90000"/>
              </a:lnSpc>
              <a:spcBef>
                <a:spcPts val="0"/>
              </a:spcBef>
              <a:spcAft>
                <a:spcPts val="0"/>
              </a:spcAft>
              <a:buClr>
                <a:schemeClr val="dk1"/>
              </a:buClr>
              <a:buSzPct val="100000"/>
              <a:buFont typeface="Arial"/>
              <a:buNone/>
            </a:pPr>
            <a:endParaRPr sz="4000" b="1" i="0" u="none" strike="noStrike" cap="none">
              <a:solidFill>
                <a:srgbClr val="FFFFFF"/>
              </a:solidFill>
              <a:latin typeface="Calibri"/>
              <a:ea typeface="Calibri"/>
              <a:cs typeface="Calibri"/>
              <a:sym typeface="Calibri"/>
            </a:endParaRPr>
          </a:p>
          <a:p>
            <a:pPr marL="0" marR="0" lvl="0" indent="0" algn="ctr" rtl="0">
              <a:lnSpc>
                <a:spcPct val="90000"/>
              </a:lnSpc>
              <a:spcBef>
                <a:spcPts val="1000"/>
              </a:spcBef>
              <a:spcAft>
                <a:spcPts val="0"/>
              </a:spcAft>
              <a:buClr>
                <a:srgbClr val="FFFFFF"/>
              </a:buClr>
              <a:buSzPct val="100000"/>
              <a:buFont typeface="Arial"/>
              <a:buNone/>
            </a:pPr>
            <a:r>
              <a:rPr lang="en-US" b="1">
                <a:solidFill>
                  <a:srgbClr val="FFFFFF"/>
                </a:solidFill>
                <a:latin typeface="Calibri"/>
                <a:ea typeface="Calibri"/>
                <a:cs typeface="Calibri"/>
                <a:sym typeface="Calibri"/>
              </a:rPr>
              <a:t>Florida Early Learning and Development Standards (FELDS)</a:t>
            </a:r>
            <a:endParaRPr/>
          </a:p>
          <a:p>
            <a:pPr marL="0" marR="0" lvl="0" indent="0" algn="ctr" rtl="0">
              <a:lnSpc>
                <a:spcPct val="90000"/>
              </a:lnSpc>
              <a:spcBef>
                <a:spcPts val="1000"/>
              </a:spcBef>
              <a:spcAft>
                <a:spcPts val="0"/>
              </a:spcAft>
              <a:buClr>
                <a:schemeClr val="dk1"/>
              </a:buClr>
              <a:buSzPct val="100000"/>
              <a:buFont typeface="Arial"/>
              <a:buNone/>
            </a:pPr>
            <a:endParaRPr sz="4000" b="1" i="0" u="none" strike="noStrike" cap="none">
              <a:solidFill>
                <a:schemeClr val="lt1"/>
              </a:solidFill>
              <a:latin typeface="Calibri"/>
              <a:ea typeface="Calibri"/>
              <a:cs typeface="Calibri"/>
              <a:sym typeface="Calibri"/>
            </a:endParaRPr>
          </a:p>
        </p:txBody>
      </p:sp>
      <p:sp>
        <p:nvSpPr>
          <p:cNvPr id="277" name="Google Shape;277;p18"/>
          <p:cNvSpPr/>
          <p:nvPr/>
        </p:nvSpPr>
        <p:spPr>
          <a:xfrm>
            <a:off x="-7401" y="1388627"/>
            <a:ext cx="6024727" cy="56169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D5DBE5"/>
              </a:buClr>
              <a:buSzPts val="3200"/>
              <a:buFont typeface="Calibri"/>
              <a:buNone/>
            </a:pPr>
            <a:r>
              <a:rPr lang="en-US" sz="3200" b="1" i="0" u="none" strike="noStrike" cap="none">
                <a:solidFill>
                  <a:srgbClr val="D5DBE5"/>
                </a:solidFill>
                <a:latin typeface="Calibri"/>
                <a:ea typeface="Calibri"/>
                <a:cs typeface="Calibri"/>
                <a:sym typeface="Calibri"/>
              </a:rPr>
              <a:t>FELDS Website to Support </a:t>
            </a:r>
            <a:r>
              <a:rPr lang="en-US" sz="3200" b="1">
                <a:solidFill>
                  <a:srgbClr val="D5DBE5"/>
                </a:solidFill>
                <a:latin typeface="Calibri"/>
                <a:ea typeface="Calibri"/>
                <a:cs typeface="Calibri"/>
                <a:sym typeface="Calibri"/>
              </a:rPr>
              <a:t>Families</a:t>
            </a:r>
            <a:endParaRPr sz="3200" b="1" i="0" u="none" strike="noStrike" cap="none">
              <a:solidFill>
                <a:srgbClr val="D5DBE5"/>
              </a:solidFill>
              <a:latin typeface="Calibri"/>
              <a:ea typeface="Calibri"/>
              <a:cs typeface="Calibri"/>
              <a:sym typeface="Calibri"/>
            </a:endParaRPr>
          </a:p>
        </p:txBody>
      </p:sp>
      <p:pic>
        <p:nvPicPr>
          <p:cNvPr id="278" name="Google Shape;278;p18" descr="Florida Division of Early Learning and Developmental Standards Website Image"/>
          <p:cNvPicPr preferRelativeResize="0"/>
          <p:nvPr/>
        </p:nvPicPr>
        <p:blipFill rotWithShape="1">
          <a:blip r:embed="rId3">
            <a:alphaModFix/>
          </a:blip>
          <a:srcRect/>
          <a:stretch/>
        </p:blipFill>
        <p:spPr>
          <a:xfrm>
            <a:off x="1049463" y="2260083"/>
            <a:ext cx="4114097" cy="2964570"/>
          </a:xfrm>
          <a:prstGeom prst="rect">
            <a:avLst/>
          </a:prstGeom>
          <a:noFill/>
          <a:ln w="88900" cap="sq" cmpd="thickThin">
            <a:solidFill>
              <a:srgbClr val="000000"/>
            </a:solidFill>
            <a:prstDash val="solid"/>
            <a:miter lim="800000"/>
            <a:headEnd type="none" w="sm" len="sm"/>
            <a:tailEnd type="none" w="sm" len="sm"/>
          </a:ln>
        </p:spPr>
      </p:pic>
      <p:grpSp>
        <p:nvGrpSpPr>
          <p:cNvPr id="279" name="Google Shape;279;p18" descr="Florida Division of Early Learning and Developmental Standards Website, mobile version image"/>
          <p:cNvGrpSpPr/>
          <p:nvPr/>
        </p:nvGrpSpPr>
        <p:grpSpPr>
          <a:xfrm>
            <a:off x="6037489" y="1537281"/>
            <a:ext cx="2694215" cy="3879082"/>
            <a:chOff x="6037489" y="1537281"/>
            <a:chExt cx="2694215" cy="3879082"/>
          </a:xfrm>
        </p:grpSpPr>
        <p:pic>
          <p:nvPicPr>
            <p:cNvPr id="280" name="Google Shape;280;p18"/>
            <p:cNvPicPr preferRelativeResize="0"/>
            <p:nvPr/>
          </p:nvPicPr>
          <p:blipFill rotWithShape="1">
            <a:blip r:embed="rId4">
              <a:alphaModFix/>
            </a:blip>
            <a:srcRect/>
            <a:stretch/>
          </p:blipFill>
          <p:spPr>
            <a:xfrm>
              <a:off x="6037489" y="1537281"/>
              <a:ext cx="2694215" cy="3879082"/>
            </a:xfrm>
            <a:prstGeom prst="rect">
              <a:avLst/>
            </a:prstGeom>
            <a:noFill/>
            <a:ln>
              <a:noFill/>
            </a:ln>
          </p:spPr>
        </p:pic>
        <p:pic>
          <p:nvPicPr>
            <p:cNvPr id="281" name="Google Shape;281;p18"/>
            <p:cNvPicPr preferRelativeResize="0"/>
            <p:nvPr/>
          </p:nvPicPr>
          <p:blipFill rotWithShape="1">
            <a:blip r:embed="rId5">
              <a:alphaModFix/>
            </a:blip>
            <a:srcRect/>
            <a:stretch/>
          </p:blipFill>
          <p:spPr>
            <a:xfrm>
              <a:off x="6457950" y="2081124"/>
              <a:ext cx="1836964" cy="2517002"/>
            </a:xfrm>
            <a:prstGeom prst="rect">
              <a:avLst/>
            </a:prstGeom>
            <a:noFill/>
            <a:ln>
              <a:noFill/>
            </a:ln>
          </p:spPr>
        </p:pic>
      </p:grpSp>
      <p:pic>
        <p:nvPicPr>
          <p:cNvPr id="282" name="Google Shape;282;p18" descr="Florida Department of Education Logo"/>
          <p:cNvPicPr preferRelativeResize="0"/>
          <p:nvPr/>
        </p:nvPicPr>
        <p:blipFill rotWithShape="1">
          <a:blip r:embed="rId6">
            <a:alphaModFix/>
          </a:blip>
          <a:srcRect/>
          <a:stretch/>
        </p:blipFill>
        <p:spPr>
          <a:xfrm>
            <a:off x="7086113" y="5807756"/>
            <a:ext cx="1834796" cy="532826"/>
          </a:xfrm>
          <a:prstGeom prst="rect">
            <a:avLst/>
          </a:prstGeom>
          <a:noFill/>
          <a:ln>
            <a:noFill/>
          </a:ln>
        </p:spPr>
      </p:pic>
      <p:sp>
        <p:nvSpPr>
          <p:cNvPr id="283" name="Google Shape;283;p18"/>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9"/>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fontScale="47500" lnSpcReduction="20000"/>
          </a:bodyPr>
          <a:lstStyle/>
          <a:p>
            <a:pPr marL="0" lvl="0" indent="0" algn="ctr" rtl="0">
              <a:lnSpc>
                <a:spcPct val="90000"/>
              </a:lnSpc>
              <a:spcBef>
                <a:spcPts val="0"/>
              </a:spcBef>
              <a:spcAft>
                <a:spcPts val="0"/>
              </a:spcAft>
              <a:buClr>
                <a:schemeClr val="lt1"/>
              </a:buClr>
              <a:buSzPct val="100000"/>
              <a:buNone/>
            </a:pPr>
            <a:endParaRPr>
              <a:solidFill>
                <a:srgbClr val="FFFFFF"/>
              </a:solidFill>
            </a:endParaRPr>
          </a:p>
          <a:p>
            <a:pPr marL="0" lvl="0" indent="0" algn="ctr" rtl="0">
              <a:lnSpc>
                <a:spcPct val="90000"/>
              </a:lnSpc>
              <a:spcBef>
                <a:spcPts val="1000"/>
              </a:spcBef>
              <a:spcAft>
                <a:spcPts val="0"/>
              </a:spcAft>
              <a:buClr>
                <a:srgbClr val="FFFFFF"/>
              </a:buClr>
              <a:buSzPct val="100000"/>
              <a:buNone/>
            </a:pPr>
            <a:r>
              <a:rPr lang="en-US" sz="8400">
                <a:solidFill>
                  <a:srgbClr val="FFFFFF"/>
                </a:solidFill>
                <a:latin typeface="Calibri"/>
                <a:ea typeface="Calibri"/>
                <a:cs typeface="Calibri"/>
                <a:sym typeface="Calibri"/>
              </a:rPr>
              <a:t>“Families May”</a:t>
            </a:r>
            <a:endParaRPr/>
          </a:p>
          <a:p>
            <a:pPr marL="0" lvl="0" indent="0" algn="ctr" rtl="0">
              <a:lnSpc>
                <a:spcPct val="90000"/>
              </a:lnSpc>
              <a:spcBef>
                <a:spcPts val="1000"/>
              </a:spcBef>
              <a:spcAft>
                <a:spcPts val="0"/>
              </a:spcAft>
              <a:buClr>
                <a:schemeClr val="lt1"/>
              </a:buClr>
              <a:buSzPct val="100000"/>
              <a:buNone/>
            </a:pPr>
            <a:endParaRPr/>
          </a:p>
        </p:txBody>
      </p:sp>
      <p:sp>
        <p:nvSpPr>
          <p:cNvPr id="290" name="Google Shape;290;p19"/>
          <p:cNvSpPr txBox="1"/>
          <p:nvPr/>
        </p:nvSpPr>
        <p:spPr>
          <a:xfrm>
            <a:off x="305915" y="1208067"/>
            <a:ext cx="2832259" cy="1384995"/>
          </a:xfrm>
          <a:prstGeom prst="rect">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u="none" strike="noStrike" cap="none" dirty="0">
                <a:solidFill>
                  <a:srgbClr val="000000"/>
                </a:solidFill>
                <a:latin typeface="Calibri"/>
                <a:ea typeface="Calibri"/>
                <a:cs typeface="Calibri"/>
                <a:sym typeface="Calibri"/>
              </a:rPr>
              <a:t>Actively participate with your child</a:t>
            </a:r>
            <a:endParaRPr sz="2000" b="1" u="none" strike="noStrike" cap="none" dirty="0">
              <a:solidFill>
                <a:srgbClr val="000000"/>
              </a:solidFill>
              <a:latin typeface="Calibri"/>
              <a:ea typeface="Calibri"/>
              <a:cs typeface="Calibri"/>
              <a:sym typeface="Calibri"/>
            </a:endParaRPr>
          </a:p>
        </p:txBody>
      </p:sp>
      <p:cxnSp>
        <p:nvCxnSpPr>
          <p:cNvPr id="291" name="Google Shape;291;p19"/>
          <p:cNvCxnSpPr>
            <a:stCxn id="290" idx="3"/>
          </p:cNvCxnSpPr>
          <p:nvPr/>
        </p:nvCxnSpPr>
        <p:spPr>
          <a:xfrm>
            <a:off x="3138174" y="1900565"/>
            <a:ext cx="796500" cy="155100"/>
          </a:xfrm>
          <a:prstGeom prst="straightConnector1">
            <a:avLst/>
          </a:prstGeom>
          <a:noFill/>
          <a:ln w="9525" cap="flat" cmpd="sng">
            <a:solidFill>
              <a:schemeClr val="dk1"/>
            </a:solidFill>
            <a:prstDash val="solid"/>
            <a:miter lim="800000"/>
            <a:headEnd type="none" w="sm" len="sm"/>
            <a:tailEnd type="triangle" w="med" len="med"/>
          </a:ln>
        </p:spPr>
      </p:cxnSp>
      <p:sp>
        <p:nvSpPr>
          <p:cNvPr id="292" name="Google Shape;292;p19"/>
          <p:cNvSpPr txBox="1"/>
          <p:nvPr/>
        </p:nvSpPr>
        <p:spPr>
          <a:xfrm>
            <a:off x="297117" y="2860098"/>
            <a:ext cx="2832259" cy="954107"/>
          </a:xfrm>
          <a:prstGeom prst="rect">
            <a:avLst/>
          </a:prstGeom>
          <a:solidFill>
            <a:schemeClr val="lt1"/>
          </a:solidFill>
          <a:ln w="57150" cap="flat" cmpd="sng">
            <a:solidFill>
              <a:srgbClr val="0070C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u="none" strike="noStrike" cap="none">
                <a:solidFill>
                  <a:srgbClr val="000000"/>
                </a:solidFill>
                <a:latin typeface="Calibri"/>
                <a:ea typeface="Calibri"/>
                <a:cs typeface="Calibri"/>
                <a:sym typeface="Calibri"/>
              </a:rPr>
              <a:t>Monitor children’s screen time</a:t>
            </a:r>
            <a:endParaRPr/>
          </a:p>
        </p:txBody>
      </p:sp>
      <p:cxnSp>
        <p:nvCxnSpPr>
          <p:cNvPr id="293" name="Google Shape;293;p19"/>
          <p:cNvCxnSpPr>
            <a:stCxn id="292" idx="3"/>
          </p:cNvCxnSpPr>
          <p:nvPr/>
        </p:nvCxnSpPr>
        <p:spPr>
          <a:xfrm rot="10800000" flipH="1">
            <a:off x="3129376" y="3189252"/>
            <a:ext cx="796500" cy="147900"/>
          </a:xfrm>
          <a:prstGeom prst="straightConnector1">
            <a:avLst/>
          </a:prstGeom>
          <a:noFill/>
          <a:ln w="9525" cap="flat" cmpd="sng">
            <a:solidFill>
              <a:schemeClr val="dk1"/>
            </a:solidFill>
            <a:prstDash val="solid"/>
            <a:miter lim="800000"/>
            <a:headEnd type="none" w="sm" len="sm"/>
            <a:tailEnd type="triangle" w="med" len="med"/>
          </a:ln>
        </p:spPr>
      </p:cxnSp>
      <p:sp>
        <p:nvSpPr>
          <p:cNvPr id="294" name="Google Shape;294;p19"/>
          <p:cNvSpPr txBox="1"/>
          <p:nvPr/>
        </p:nvSpPr>
        <p:spPr>
          <a:xfrm>
            <a:off x="305915" y="3933277"/>
            <a:ext cx="2832259" cy="1815882"/>
          </a:xfrm>
          <a:prstGeom prst="rect">
            <a:avLst/>
          </a:prstGeom>
          <a:solidFill>
            <a:schemeClr val="lt1"/>
          </a:solidFill>
          <a:ln w="57150" cap="flat" cmpd="sng">
            <a:solidFill>
              <a:srgbClr val="0070C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u="none" strike="noStrike" cap="none">
                <a:solidFill>
                  <a:srgbClr val="000000"/>
                </a:solidFill>
                <a:latin typeface="Calibri"/>
                <a:ea typeface="Calibri"/>
                <a:cs typeface="Calibri"/>
                <a:sym typeface="Calibri"/>
              </a:rPr>
              <a:t>Discuss how tools and technology assist our daily lives</a:t>
            </a:r>
            <a:endParaRPr/>
          </a:p>
        </p:txBody>
      </p:sp>
      <p:cxnSp>
        <p:nvCxnSpPr>
          <p:cNvPr id="295" name="Google Shape;295;p19"/>
          <p:cNvCxnSpPr>
            <a:stCxn id="294" idx="3"/>
          </p:cNvCxnSpPr>
          <p:nvPr/>
        </p:nvCxnSpPr>
        <p:spPr>
          <a:xfrm rot="10800000" flipH="1">
            <a:off x="3138174" y="4354318"/>
            <a:ext cx="787800" cy="486900"/>
          </a:xfrm>
          <a:prstGeom prst="straightConnector1">
            <a:avLst/>
          </a:prstGeom>
          <a:noFill/>
          <a:ln w="9525" cap="flat" cmpd="sng">
            <a:solidFill>
              <a:schemeClr val="dk1"/>
            </a:solidFill>
            <a:prstDash val="solid"/>
            <a:miter lim="800000"/>
            <a:headEnd type="none" w="sm" len="sm"/>
            <a:tailEnd type="triangle" w="med" len="med"/>
          </a:ln>
        </p:spPr>
      </p:cxnSp>
      <p:pic>
        <p:nvPicPr>
          <p:cNvPr id="296" name="Google Shape;296;p19" descr="Mother and Child pointing at TV while they watch documentary"/>
          <p:cNvPicPr preferRelativeResize="0"/>
          <p:nvPr/>
        </p:nvPicPr>
        <p:blipFill rotWithShape="1">
          <a:blip r:embed="rId3">
            <a:alphaModFix/>
          </a:blip>
          <a:srcRect r="5534"/>
          <a:stretch/>
        </p:blipFill>
        <p:spPr>
          <a:xfrm>
            <a:off x="4206146" y="1908456"/>
            <a:ext cx="4309204" cy="309849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97" name="Google Shape;297;p19" descr="Florida Department of Education Logo"/>
          <p:cNvPicPr preferRelativeResize="0"/>
          <p:nvPr/>
        </p:nvPicPr>
        <p:blipFill rotWithShape="1">
          <a:blip r:embed="rId4">
            <a:alphaModFix/>
          </a:blip>
          <a:srcRect/>
          <a:stretch/>
        </p:blipFill>
        <p:spPr>
          <a:xfrm>
            <a:off x="7127949" y="5834030"/>
            <a:ext cx="1834796" cy="532826"/>
          </a:xfrm>
          <a:prstGeom prst="rect">
            <a:avLst/>
          </a:prstGeom>
          <a:noFill/>
          <a:ln>
            <a:noFill/>
          </a:ln>
        </p:spPr>
      </p:pic>
      <p:sp>
        <p:nvSpPr>
          <p:cNvPr id="298" name="Google Shape;298;p19"/>
          <p:cNvSpPr txBox="1">
            <a:spLocks noGrp="1"/>
          </p:cNvSpPr>
          <p:nvPr>
            <p:ph type="title" idx="4294967295"/>
          </p:nvPr>
        </p:nvSpPr>
        <p:spPr>
          <a:xfrm>
            <a:off x="6457950" y="6469063"/>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Calibri"/>
              <a:buNone/>
            </a:pPr>
            <a:r>
              <a:rPr lang="en-US" sz="1200" b="1" i="0" u="none" strike="noStrike" cap="none">
                <a:solidFill>
                  <a:schemeClr val="lt1"/>
                </a:solidFill>
                <a:latin typeface="Calibri"/>
                <a:ea typeface="Calibri"/>
                <a:cs typeface="Calibri"/>
                <a:sym typeface="Calibri"/>
              </a:rPr>
              <a:t>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0"/>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Discussion</a:t>
            </a:r>
            <a:endParaRPr/>
          </a:p>
        </p:txBody>
      </p:sp>
      <p:pic>
        <p:nvPicPr>
          <p:cNvPr id="305" name="Google Shape;305;p20" descr="18,506 Question Mark Background Stock Photos, Pictures &amp;amp; Royalty-Free  Images - iStock"/>
          <p:cNvPicPr preferRelativeResize="0"/>
          <p:nvPr/>
        </p:nvPicPr>
        <p:blipFill rotWithShape="1">
          <a:blip r:embed="rId3">
            <a:alphaModFix/>
          </a:blip>
          <a:srcRect/>
          <a:stretch/>
        </p:blipFill>
        <p:spPr>
          <a:xfrm>
            <a:off x="0" y="879474"/>
            <a:ext cx="9144000" cy="5589051"/>
          </a:xfrm>
          <a:prstGeom prst="rect">
            <a:avLst/>
          </a:prstGeom>
          <a:noFill/>
          <a:ln>
            <a:noFill/>
          </a:ln>
        </p:spPr>
      </p:pic>
      <p:sp>
        <p:nvSpPr>
          <p:cNvPr id="306" name="Google Shape;306;p20"/>
          <p:cNvSpPr/>
          <p:nvPr/>
        </p:nvSpPr>
        <p:spPr>
          <a:xfrm>
            <a:off x="1537854" y="1762750"/>
            <a:ext cx="6068291" cy="3332500"/>
          </a:xfrm>
          <a:prstGeom prst="wedgeEllipseCallout">
            <a:avLst>
              <a:gd name="adj1" fmla="val -20833"/>
              <a:gd name="adj2" fmla="val 62500"/>
            </a:avLst>
          </a:prstGeom>
          <a:solidFill>
            <a:schemeClr val="lt1"/>
          </a:solidFill>
          <a:ln w="12700" cap="flat" cmpd="sng">
            <a:solidFill>
              <a:srgbClr val="595959"/>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How can families take control of the technology </a:t>
            </a:r>
            <a:endParaRPr dirty="0"/>
          </a:p>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in their child’s lives?</a:t>
            </a:r>
            <a:endParaRPr sz="4000" b="0" i="0" u="none" strike="noStrike" cap="none" dirty="0">
              <a:solidFill>
                <a:srgbClr val="000000"/>
              </a:solidFill>
              <a:latin typeface="Calibri"/>
              <a:ea typeface="Calibri"/>
              <a:cs typeface="Calibri"/>
              <a:sym typeface="Calibri"/>
            </a:endParaRPr>
          </a:p>
        </p:txBody>
      </p:sp>
      <p:sp>
        <p:nvSpPr>
          <p:cNvPr id="307" name="Google Shape;307;p20"/>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Agenda</a:t>
            </a:r>
            <a:endParaRPr/>
          </a:p>
        </p:txBody>
      </p:sp>
      <p:pic>
        <p:nvPicPr>
          <p:cNvPr id="117" name="Google Shape;117;p2" descr="An annual agenda – a useful governance tool"/>
          <p:cNvPicPr preferRelativeResize="0"/>
          <p:nvPr/>
        </p:nvPicPr>
        <p:blipFill rotWithShape="1">
          <a:blip r:embed="rId3">
            <a:alphaModFix/>
          </a:blip>
          <a:srcRect l="3333" t="7236"/>
          <a:stretch/>
        </p:blipFill>
        <p:spPr>
          <a:xfrm>
            <a:off x="0" y="933527"/>
            <a:ext cx="9005454" cy="5466236"/>
          </a:xfrm>
          <a:prstGeom prst="rect">
            <a:avLst/>
          </a:prstGeom>
          <a:noFill/>
          <a:ln>
            <a:noFill/>
          </a:ln>
        </p:spPr>
      </p:pic>
      <p:sp>
        <p:nvSpPr>
          <p:cNvPr id="118" name="Google Shape;118;p2"/>
          <p:cNvSpPr txBox="1"/>
          <p:nvPr/>
        </p:nvSpPr>
        <p:spPr>
          <a:xfrm>
            <a:off x="1000556" y="3044906"/>
            <a:ext cx="417887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Calibri"/>
                <a:ea typeface="Calibri"/>
                <a:cs typeface="Calibri"/>
                <a:sym typeface="Calibri"/>
              </a:rPr>
              <a:t>Division of Early Learning’s (DEL’s) Best Practices</a:t>
            </a:r>
            <a:endParaRPr/>
          </a:p>
        </p:txBody>
      </p:sp>
      <p:sp>
        <p:nvSpPr>
          <p:cNvPr id="119" name="Google Shape;119;p2"/>
          <p:cNvSpPr txBox="1"/>
          <p:nvPr/>
        </p:nvSpPr>
        <p:spPr>
          <a:xfrm>
            <a:off x="1062469" y="4299568"/>
            <a:ext cx="350953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Guiding Principles</a:t>
            </a:r>
            <a:endParaRPr/>
          </a:p>
        </p:txBody>
      </p:sp>
      <p:sp>
        <p:nvSpPr>
          <p:cNvPr id="120" name="Google Shape;120;p2"/>
          <p:cNvSpPr txBox="1"/>
          <p:nvPr/>
        </p:nvSpPr>
        <p:spPr>
          <a:xfrm>
            <a:off x="1057490" y="4970366"/>
            <a:ext cx="555112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Florida Early Learning and Developmental Standards Resources</a:t>
            </a:r>
            <a:endParaRPr/>
          </a:p>
        </p:txBody>
      </p:sp>
      <p:sp>
        <p:nvSpPr>
          <p:cNvPr id="121" name="Google Shape;121;p2"/>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1"/>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Choosing Media Content</a:t>
            </a:r>
            <a:endParaRPr/>
          </a:p>
        </p:txBody>
      </p:sp>
      <p:pic>
        <p:nvPicPr>
          <p:cNvPr id="316" name="Google Shape;316;p21" descr="Florida Department of Education Logo"/>
          <p:cNvPicPr preferRelativeResize="0"/>
          <p:nvPr/>
        </p:nvPicPr>
        <p:blipFill rotWithShape="1">
          <a:blip r:embed="rId3">
            <a:alphaModFix/>
          </a:blip>
          <a:srcRect/>
          <a:stretch/>
        </p:blipFill>
        <p:spPr>
          <a:xfrm>
            <a:off x="7153078" y="5878170"/>
            <a:ext cx="1834796" cy="532826"/>
          </a:xfrm>
          <a:prstGeom prst="rect">
            <a:avLst/>
          </a:prstGeom>
          <a:noFill/>
          <a:ln>
            <a:noFill/>
          </a:ln>
        </p:spPr>
      </p:pic>
      <p:sp>
        <p:nvSpPr>
          <p:cNvPr id="317" name="Google Shape;317;p21"/>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20</a:t>
            </a:r>
            <a:endParaRPr/>
          </a:p>
        </p:txBody>
      </p:sp>
      <p:pic>
        <p:nvPicPr>
          <p:cNvPr id="1026" name="x_imageSelected0">
            <a:extLst>
              <a:ext uri="{FF2B5EF4-FFF2-40B4-BE49-F238E27FC236}">
                <a16:creationId xmlns:a16="http://schemas.microsoft.com/office/drawing/2014/main" id="{3DC20DB0-A889-3E72-383F-E3F24A5A5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109" y="2527819"/>
            <a:ext cx="5400225" cy="329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0B79519F-94B4-36B9-10AE-00177E43BDD3}"/>
              </a:ext>
            </a:extLst>
          </p:cNvPr>
          <p:cNvSpPr/>
          <p:nvPr/>
        </p:nvSpPr>
        <p:spPr>
          <a:xfrm>
            <a:off x="7153078" y="1202919"/>
            <a:ext cx="1362272" cy="112127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Social</a:t>
            </a:r>
          </a:p>
        </p:txBody>
      </p:sp>
      <p:sp>
        <p:nvSpPr>
          <p:cNvPr id="3" name="Rectangle: Rounded Corners 2">
            <a:extLst>
              <a:ext uri="{FF2B5EF4-FFF2-40B4-BE49-F238E27FC236}">
                <a16:creationId xmlns:a16="http://schemas.microsoft.com/office/drawing/2014/main" id="{2CEEEB26-4587-7F7D-874F-EC764A33A851}"/>
              </a:ext>
            </a:extLst>
          </p:cNvPr>
          <p:cNvSpPr/>
          <p:nvPr/>
        </p:nvSpPr>
        <p:spPr>
          <a:xfrm>
            <a:off x="5058364" y="1202919"/>
            <a:ext cx="1476309" cy="11021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Meaningful</a:t>
            </a:r>
          </a:p>
        </p:txBody>
      </p:sp>
      <p:sp>
        <p:nvSpPr>
          <p:cNvPr id="4" name="Rectangle: Rounded Corners 3">
            <a:extLst>
              <a:ext uri="{FF2B5EF4-FFF2-40B4-BE49-F238E27FC236}">
                <a16:creationId xmlns:a16="http://schemas.microsoft.com/office/drawing/2014/main" id="{91FB923A-1189-1ACC-B71F-2A95298EDE04}"/>
              </a:ext>
            </a:extLst>
          </p:cNvPr>
          <p:cNvSpPr/>
          <p:nvPr/>
        </p:nvSpPr>
        <p:spPr>
          <a:xfrm>
            <a:off x="2834240" y="1203143"/>
            <a:ext cx="1476309" cy="11210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Actively Involved</a:t>
            </a:r>
          </a:p>
        </p:txBody>
      </p:sp>
      <p:sp>
        <p:nvSpPr>
          <p:cNvPr id="5" name="Rectangle: Rounded Corners 4">
            <a:extLst>
              <a:ext uri="{FF2B5EF4-FFF2-40B4-BE49-F238E27FC236}">
                <a16:creationId xmlns:a16="http://schemas.microsoft.com/office/drawing/2014/main" id="{9750C973-067D-136E-7F99-4EC74713569D}"/>
              </a:ext>
            </a:extLst>
          </p:cNvPr>
          <p:cNvSpPr/>
          <p:nvPr/>
        </p:nvSpPr>
        <p:spPr>
          <a:xfrm>
            <a:off x="695380" y="1203142"/>
            <a:ext cx="1391045" cy="112104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Engaging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9BF2E56-ED57-ACA2-1BF9-54514F310EE9}"/>
              </a:ext>
            </a:extLst>
          </p:cNvPr>
          <p:cNvSpPr>
            <a:spLocks noGrp="1"/>
          </p:cNvSpPr>
          <p:nvPr>
            <p:ph type="body" idx="1"/>
          </p:nvPr>
        </p:nvSpPr>
        <p:spPr/>
        <p:txBody>
          <a:bodyPr/>
          <a:lstStyle/>
          <a:p>
            <a:endParaRPr lang="en-US" dirty="0"/>
          </a:p>
        </p:txBody>
      </p:sp>
      <p:sp>
        <p:nvSpPr>
          <p:cNvPr id="7" name="Text Placeholder 6">
            <a:extLst>
              <a:ext uri="{FF2B5EF4-FFF2-40B4-BE49-F238E27FC236}">
                <a16:creationId xmlns:a16="http://schemas.microsoft.com/office/drawing/2014/main" id="{83A0566D-566F-6652-4FC6-22FA60660F47}"/>
              </a:ext>
            </a:extLst>
          </p:cNvPr>
          <p:cNvSpPr>
            <a:spLocks noGrp="1"/>
          </p:cNvSpPr>
          <p:nvPr>
            <p:ph type="body" idx="2"/>
          </p:nvPr>
        </p:nvSpPr>
        <p:spPr/>
        <p:txBody>
          <a:bodyPr/>
          <a:lstStyle/>
          <a:p>
            <a:endParaRPr lang="en-US"/>
          </a:p>
        </p:txBody>
      </p:sp>
      <p:pic>
        <p:nvPicPr>
          <p:cNvPr id="10" name="Picture 9">
            <a:hlinkClick r:id="rId3"/>
            <a:extLst>
              <a:ext uri="{FF2B5EF4-FFF2-40B4-BE49-F238E27FC236}">
                <a16:creationId xmlns:a16="http://schemas.microsoft.com/office/drawing/2014/main" id="{FA3F07AC-4ACA-5A2D-878E-E4CC8E3AB342}"/>
              </a:ext>
            </a:extLst>
          </p:cNvPr>
          <p:cNvPicPr>
            <a:picLocks noChangeAspect="1"/>
          </p:cNvPicPr>
          <p:nvPr/>
        </p:nvPicPr>
        <p:blipFill>
          <a:blip r:embed="rId4"/>
          <a:stretch>
            <a:fillRect/>
          </a:stretch>
        </p:blipFill>
        <p:spPr>
          <a:xfrm>
            <a:off x="0" y="1161361"/>
            <a:ext cx="9144000" cy="4535277"/>
          </a:xfrm>
          <a:prstGeom prst="rect">
            <a:avLst/>
          </a:prstGeom>
        </p:spPr>
      </p:pic>
    </p:spTree>
    <p:extLst>
      <p:ext uri="{BB962C8B-B14F-4D97-AF65-F5344CB8AC3E}">
        <p14:creationId xmlns:p14="http://schemas.microsoft.com/office/powerpoint/2010/main" val="206969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2"/>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90000"/>
              </a:lnSpc>
              <a:spcBef>
                <a:spcPts val="0"/>
              </a:spcBef>
              <a:spcAft>
                <a:spcPts val="0"/>
              </a:spcAft>
              <a:buClr>
                <a:schemeClr val="dk1"/>
              </a:buClr>
              <a:buSzPct val="100000"/>
              <a:buFont typeface="Arial"/>
              <a:buNone/>
            </a:pPr>
            <a:endParaRPr sz="4000" b="1" i="0" u="none" strike="noStrike" cap="none">
              <a:solidFill>
                <a:srgbClr val="FFFFFF"/>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FFFFFF"/>
              </a:buClr>
              <a:buSzPct val="100000"/>
              <a:buFont typeface="Arial"/>
              <a:buNone/>
            </a:pPr>
            <a:r>
              <a:rPr lang="en-US" b="1" i="0" u="none" strike="noStrike" cap="none">
                <a:solidFill>
                  <a:srgbClr val="FFFFFF"/>
                </a:solidFill>
                <a:latin typeface="Calibri"/>
                <a:ea typeface="Calibri"/>
                <a:cs typeface="Calibri"/>
                <a:sym typeface="Calibri"/>
              </a:rPr>
              <a:t>Next Steps </a:t>
            </a:r>
            <a:endParaRPr/>
          </a:p>
          <a:p>
            <a:pPr marL="0" marR="0" lvl="0" indent="0" algn="ctr" rtl="0">
              <a:lnSpc>
                <a:spcPct val="90000"/>
              </a:lnSpc>
              <a:spcBef>
                <a:spcPts val="1000"/>
              </a:spcBef>
              <a:spcAft>
                <a:spcPts val="0"/>
              </a:spcAft>
              <a:buClr>
                <a:schemeClr val="dk1"/>
              </a:buClr>
              <a:buSzPct val="100000"/>
              <a:buFont typeface="Arial"/>
              <a:buNone/>
            </a:pPr>
            <a:endParaRPr sz="4000" b="1" i="0" u="none" strike="noStrike" cap="none">
              <a:solidFill>
                <a:schemeClr val="lt1"/>
              </a:solidFill>
              <a:latin typeface="Calibri"/>
              <a:ea typeface="Calibri"/>
              <a:cs typeface="Calibri"/>
              <a:sym typeface="Calibri"/>
            </a:endParaRPr>
          </a:p>
        </p:txBody>
      </p:sp>
      <p:sp>
        <p:nvSpPr>
          <p:cNvPr id="324" name="Google Shape;324;p22"/>
          <p:cNvSpPr/>
          <p:nvPr/>
        </p:nvSpPr>
        <p:spPr>
          <a:xfrm>
            <a:off x="0" y="1199840"/>
            <a:ext cx="349134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sng" strike="noStrike" cap="none">
                <a:solidFill>
                  <a:srgbClr val="000000"/>
                </a:solidFill>
                <a:latin typeface="Calibri"/>
                <a:ea typeface="Calibri"/>
                <a:cs typeface="Calibri"/>
                <a:sym typeface="Calibri"/>
              </a:rPr>
              <a:t>Revisit Tech Resources</a:t>
            </a:r>
            <a:endParaRPr/>
          </a:p>
        </p:txBody>
      </p:sp>
      <p:sp>
        <p:nvSpPr>
          <p:cNvPr id="325" name="Google Shape;325;p22"/>
          <p:cNvSpPr/>
          <p:nvPr/>
        </p:nvSpPr>
        <p:spPr>
          <a:xfrm>
            <a:off x="247390" y="1663671"/>
            <a:ext cx="3530857" cy="3785652"/>
          </a:xfrm>
          <a:prstGeom prst="rect">
            <a:avLst/>
          </a:prstGeom>
          <a:noFill/>
          <a:ln>
            <a:noFill/>
          </a:ln>
        </p:spPr>
        <p:txBody>
          <a:bodyPr spcFirstLastPara="1" wrap="square" lIns="91425" tIns="45700" rIns="91425" bIns="45700" anchor="t" anchorCtr="0">
            <a:spAutoFit/>
          </a:bodyPr>
          <a:lstStyle/>
          <a:p>
            <a:pPr marL="385763" marR="0" lvl="0" indent="-385763" algn="l" rtl="0">
              <a:lnSpc>
                <a:spcPct val="100000"/>
              </a:lnSpc>
              <a:spcBef>
                <a:spcPts val="0"/>
              </a:spcBef>
              <a:spcAft>
                <a:spcPts val="0"/>
              </a:spcAft>
              <a:buClr>
                <a:srgbClr val="000000"/>
              </a:buClr>
              <a:buSzPts val="2400"/>
              <a:buFont typeface="Calibri"/>
              <a:buAutoNum type="arabicPeriod"/>
            </a:pPr>
            <a:r>
              <a:rPr lang="en-US" sz="2400" b="0" i="0" u="none" strike="noStrike" cap="none" dirty="0">
                <a:solidFill>
                  <a:srgbClr val="000000"/>
                </a:solidFill>
                <a:latin typeface="Calibri"/>
                <a:ea typeface="Calibri"/>
                <a:cs typeface="Calibri"/>
                <a:sym typeface="Calibri"/>
              </a:rPr>
              <a:t>Review the Support Documents and Instructional Resources in the module.</a:t>
            </a:r>
            <a:endParaRPr lang="en-US" dirty="0"/>
          </a:p>
          <a:p>
            <a:pPr marL="385763" marR="0" lvl="0" indent="-233363" algn="l" rtl="0">
              <a:lnSpc>
                <a:spcPct val="100000"/>
              </a:lnSpc>
              <a:spcBef>
                <a:spcPts val="0"/>
              </a:spcBef>
              <a:spcAft>
                <a:spcPts val="0"/>
              </a:spcAft>
              <a:buClr>
                <a:schemeClr val="dk1"/>
              </a:buClr>
              <a:buSzPts val="2400"/>
              <a:buFont typeface="Calibri"/>
              <a:buNone/>
            </a:pPr>
            <a:endParaRPr lang="en-US" sz="2400" b="0" i="0" u="none" strike="noStrike" cap="none" dirty="0">
              <a:solidFill>
                <a:srgbClr val="000000"/>
              </a:solidFill>
              <a:latin typeface="Calibri"/>
              <a:ea typeface="Calibri"/>
              <a:cs typeface="Calibri"/>
              <a:sym typeface="Calibri"/>
            </a:endParaRPr>
          </a:p>
          <a:p>
            <a:pPr marL="385763" marR="0" lvl="0" indent="-385763" algn="l" rtl="0">
              <a:lnSpc>
                <a:spcPct val="100000"/>
              </a:lnSpc>
              <a:spcBef>
                <a:spcPts val="0"/>
              </a:spcBef>
              <a:spcAft>
                <a:spcPts val="0"/>
              </a:spcAft>
              <a:buClr>
                <a:srgbClr val="000000"/>
              </a:buClr>
              <a:buSzPts val="2400"/>
              <a:buFont typeface="Calibri"/>
              <a:buAutoNum type="arabicPeriod"/>
            </a:pPr>
            <a:r>
              <a:rPr lang="en-US" sz="2400" b="0" i="0" u="none" strike="noStrike" cap="none" dirty="0">
                <a:solidFill>
                  <a:srgbClr val="000000"/>
                </a:solidFill>
                <a:latin typeface="Calibri"/>
                <a:ea typeface="Calibri"/>
                <a:cs typeface="Calibri"/>
                <a:sym typeface="Calibri"/>
              </a:rPr>
              <a:t>Find a teacher/partner, director or coach to support you as you rethink how to connect with families.</a:t>
            </a:r>
            <a:endParaRPr lang="en-US" dirty="0"/>
          </a:p>
        </p:txBody>
      </p:sp>
      <p:pic>
        <p:nvPicPr>
          <p:cNvPr id="326" name="Google Shape;326;p22" descr="Teacher Planning while using interactive whiteboard"/>
          <p:cNvPicPr preferRelativeResize="0"/>
          <p:nvPr/>
        </p:nvPicPr>
        <p:blipFill rotWithShape="1">
          <a:blip r:embed="rId3">
            <a:alphaModFix/>
          </a:blip>
          <a:srcRect/>
          <a:stretch/>
        </p:blipFill>
        <p:spPr>
          <a:xfrm>
            <a:off x="4025637" y="1774659"/>
            <a:ext cx="4669941" cy="311329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27" name="Google Shape;327;p22" descr="Florida Department of Education Logo"/>
          <p:cNvPicPr preferRelativeResize="0"/>
          <p:nvPr/>
        </p:nvPicPr>
        <p:blipFill rotWithShape="1">
          <a:blip r:embed="rId4">
            <a:alphaModFix/>
          </a:blip>
          <a:srcRect/>
          <a:stretch/>
        </p:blipFill>
        <p:spPr>
          <a:xfrm>
            <a:off x="7049572" y="5783139"/>
            <a:ext cx="1834796" cy="532826"/>
          </a:xfrm>
          <a:prstGeom prst="rect">
            <a:avLst/>
          </a:prstGeom>
          <a:noFill/>
          <a:ln>
            <a:noFill/>
          </a:ln>
        </p:spPr>
      </p:pic>
      <p:sp>
        <p:nvSpPr>
          <p:cNvPr id="328" name="Google Shape;328;p22"/>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21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Best Practices: Activity</a:t>
            </a:r>
            <a:endParaRPr/>
          </a:p>
        </p:txBody>
      </p:sp>
      <p:sp>
        <p:nvSpPr>
          <p:cNvPr id="128" name="Google Shape;128;p3"/>
          <p:cNvSpPr txBox="1"/>
          <p:nvPr/>
        </p:nvSpPr>
        <p:spPr>
          <a:xfrm>
            <a:off x="332508" y="1277083"/>
            <a:ext cx="4793673"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chemeClr val="dk1"/>
                </a:solidFill>
                <a:latin typeface="Calibri"/>
                <a:ea typeface="Calibri"/>
                <a:cs typeface="Calibri"/>
                <a:sym typeface="Calibri"/>
              </a:rPr>
              <a:t>The Division of Early Learning (DEL) has reviewed contemporary research through the lens of developmentally appropriate practice to provide insight into how families and educators might effectively support preschoolers to meaningfully engage with, and benefit from, technology and interactive media.</a:t>
            </a:r>
            <a:endParaRPr/>
          </a:p>
        </p:txBody>
      </p:sp>
      <p:pic>
        <p:nvPicPr>
          <p:cNvPr id="129" name="Google Shape;129;p3" descr="Division of Early Learning Best Practices for Use of Technology and Interactive Media Resource Cover">
            <a:hlinkClick r:id="rId3"/>
          </p:cNvPr>
          <p:cNvPicPr preferRelativeResize="0"/>
          <p:nvPr/>
        </p:nvPicPr>
        <p:blipFill rotWithShape="1">
          <a:blip r:embed="rId4">
            <a:alphaModFix/>
          </a:blip>
          <a:srcRect b="11371"/>
          <a:stretch/>
        </p:blipFill>
        <p:spPr>
          <a:xfrm>
            <a:off x="5498276" y="1422452"/>
            <a:ext cx="3316664" cy="394805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30" name="Google Shape;130;p3" descr="Florida Department of Education Logo"/>
          <p:cNvPicPr preferRelativeResize="0"/>
          <p:nvPr/>
        </p:nvPicPr>
        <p:blipFill rotWithShape="1">
          <a:blip r:embed="rId5">
            <a:alphaModFix/>
          </a:blip>
          <a:srcRect/>
          <a:stretch/>
        </p:blipFill>
        <p:spPr>
          <a:xfrm>
            <a:off x="7327899" y="5900041"/>
            <a:ext cx="1655097" cy="490831"/>
          </a:xfrm>
          <a:prstGeom prst="rect">
            <a:avLst/>
          </a:prstGeom>
          <a:noFill/>
          <a:ln>
            <a:noFill/>
          </a:ln>
        </p:spPr>
      </p:pic>
      <p:sp>
        <p:nvSpPr>
          <p:cNvPr id="131" name="Google Shape;131;p3"/>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idx="4294967295"/>
          </p:nvPr>
        </p:nvSpPr>
        <p:spPr>
          <a:xfrm>
            <a:off x="0" y="19326"/>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Guiding Principles Overview</a:t>
            </a:r>
            <a:endParaRPr/>
          </a:p>
        </p:txBody>
      </p:sp>
      <p:sp>
        <p:nvSpPr>
          <p:cNvPr id="139" name="Google Shape;139;p4"/>
          <p:cNvSpPr txBox="1"/>
          <p:nvPr/>
        </p:nvSpPr>
        <p:spPr>
          <a:xfrm>
            <a:off x="235526" y="1018778"/>
            <a:ext cx="3794607" cy="3077766"/>
          </a:xfrm>
          <a:prstGeom prst="rect">
            <a:avLst/>
          </a:prstGeom>
          <a:noFill/>
          <a:ln>
            <a:noFill/>
          </a:ln>
        </p:spPr>
        <p:txBody>
          <a:bodyPr spcFirstLastPara="1" wrap="square" lIns="91425" tIns="45700" rIns="91425" bIns="45700" anchor="t" anchorCtr="0">
            <a:spAutoFit/>
          </a:bodyPr>
          <a:lstStyle/>
          <a:p>
            <a:pPr marL="169863" marR="0" lvl="0" indent="-169863"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 use of technology and interactive media with young children is most effective when adults act as viewing partners and provide thoughtful interaction throughout the experience (Zero to Three, 2014). </a:t>
            </a:r>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p:txBody>
      </p:sp>
      <p:sp>
        <p:nvSpPr>
          <p:cNvPr id="140" name="Google Shape;140;p4"/>
          <p:cNvSpPr txBox="1"/>
          <p:nvPr/>
        </p:nvSpPr>
        <p:spPr>
          <a:xfrm>
            <a:off x="4754880" y="741779"/>
            <a:ext cx="4112030" cy="32624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169863" marR="0" lvl="0" indent="-169863"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Technology and interactive media can be used to support and enhance relationships between families, educators, communities, and young children (U.S. Department of Education, &amp; U.S. Department of Health and Human Services, 2016).</a:t>
            </a:r>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Century Gothic"/>
              <a:ea typeface="Century Gothic"/>
              <a:cs typeface="Century Gothic"/>
              <a:sym typeface="Century Gothic"/>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Century Gothic"/>
              <a:ea typeface="Century Gothic"/>
              <a:cs typeface="Century Gothic"/>
              <a:sym typeface="Century Gothic"/>
            </a:endParaRPr>
          </a:p>
        </p:txBody>
      </p:sp>
      <p:pic>
        <p:nvPicPr>
          <p:cNvPr id="141" name="Google Shape;141;p4" descr="Zero to Three Logo"/>
          <p:cNvPicPr preferRelativeResize="0"/>
          <p:nvPr/>
        </p:nvPicPr>
        <p:blipFill rotWithShape="1">
          <a:blip r:embed="rId3">
            <a:alphaModFix/>
          </a:blip>
          <a:srcRect/>
          <a:stretch/>
        </p:blipFill>
        <p:spPr>
          <a:xfrm>
            <a:off x="661020" y="3800787"/>
            <a:ext cx="2551307" cy="159866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42" name="Google Shape;142;p4" descr="Office of Educational Technology Website Image on a Desktop"/>
          <p:cNvPicPr preferRelativeResize="0"/>
          <p:nvPr/>
        </p:nvPicPr>
        <p:blipFill rotWithShape="1">
          <a:blip r:embed="rId4">
            <a:alphaModFix/>
          </a:blip>
          <a:srcRect/>
          <a:stretch/>
        </p:blipFill>
        <p:spPr>
          <a:xfrm>
            <a:off x="5564398" y="3661484"/>
            <a:ext cx="2692380" cy="2044572"/>
          </a:xfrm>
          <a:prstGeom prst="rect">
            <a:avLst/>
          </a:prstGeom>
          <a:noFill/>
          <a:ln>
            <a:noFill/>
          </a:ln>
        </p:spPr>
      </p:pic>
      <p:pic>
        <p:nvPicPr>
          <p:cNvPr id="143" name="Google Shape;143;p4" descr="Florida Department of Education Logo"/>
          <p:cNvPicPr preferRelativeResize="0"/>
          <p:nvPr/>
        </p:nvPicPr>
        <p:blipFill rotWithShape="1">
          <a:blip r:embed="rId5">
            <a:alphaModFix/>
          </a:blip>
          <a:srcRect/>
          <a:stretch/>
        </p:blipFill>
        <p:spPr>
          <a:xfrm>
            <a:off x="7162054" y="5826033"/>
            <a:ext cx="1834796" cy="522515"/>
          </a:xfrm>
          <a:prstGeom prst="rect">
            <a:avLst/>
          </a:prstGeom>
          <a:noFill/>
          <a:ln>
            <a:noFill/>
          </a:ln>
        </p:spPr>
      </p:pic>
      <p:sp>
        <p:nvSpPr>
          <p:cNvPr id="144" name="Google Shape;144;p4"/>
          <p:cNvSpPr txBox="1">
            <a:spLocks noGrp="1"/>
          </p:cNvSpPr>
          <p:nvPr>
            <p:ph type="sldNum" idx="12"/>
          </p:nvPr>
        </p:nvSpPr>
        <p:spPr>
          <a:xfrm>
            <a:off x="6457950" y="6468525"/>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5"/>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Guiding Principle</a:t>
            </a:r>
            <a:endParaRPr/>
          </a:p>
        </p:txBody>
      </p:sp>
      <p:pic>
        <p:nvPicPr>
          <p:cNvPr id="151" name="Google Shape;151;p5" descr="Girl using a camera"/>
          <p:cNvPicPr preferRelativeResize="0"/>
          <p:nvPr/>
        </p:nvPicPr>
        <p:blipFill rotWithShape="1">
          <a:blip r:embed="rId3">
            <a:alphaModFix/>
          </a:blip>
          <a:srcRect/>
          <a:stretch/>
        </p:blipFill>
        <p:spPr>
          <a:xfrm>
            <a:off x="0" y="931573"/>
            <a:ext cx="5154433" cy="4871974"/>
          </a:xfrm>
          <a:prstGeom prst="rect">
            <a:avLst/>
          </a:prstGeom>
          <a:solidFill>
            <a:srgbClr val="2E75B5"/>
          </a:solidFill>
          <a:ln>
            <a:noFill/>
          </a:ln>
        </p:spPr>
      </p:pic>
      <p:sp>
        <p:nvSpPr>
          <p:cNvPr id="152" name="Google Shape;152;p5"/>
          <p:cNvSpPr txBox="1"/>
          <p:nvPr/>
        </p:nvSpPr>
        <p:spPr>
          <a:xfrm>
            <a:off x="4961357" y="1255012"/>
            <a:ext cx="3640794" cy="44012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a:solidFill>
                  <a:schemeClr val="dk1"/>
                </a:solidFill>
                <a:latin typeface="Calibri"/>
                <a:ea typeface="Calibri"/>
                <a:cs typeface="Calibri"/>
                <a:sym typeface="Calibri"/>
              </a:rPr>
              <a:t> The use of </a:t>
            </a:r>
            <a:r>
              <a:rPr lang="en-US" sz="2800" b="1" i="1">
                <a:solidFill>
                  <a:schemeClr val="accent6"/>
                </a:solidFill>
                <a:latin typeface="Calibri"/>
                <a:ea typeface="Calibri"/>
                <a:cs typeface="Calibri"/>
                <a:sym typeface="Calibri"/>
              </a:rPr>
              <a:t>technology</a:t>
            </a:r>
            <a:r>
              <a:rPr lang="en-US" sz="2800" b="1" i="1">
                <a:solidFill>
                  <a:schemeClr val="dk1"/>
                </a:solidFill>
                <a:latin typeface="Calibri"/>
                <a:ea typeface="Calibri"/>
                <a:cs typeface="Calibri"/>
                <a:sym typeface="Calibri"/>
              </a:rPr>
              <a:t> and interactive media with young children is </a:t>
            </a:r>
            <a:r>
              <a:rPr lang="en-US" sz="2800" b="1" i="1">
                <a:solidFill>
                  <a:srgbClr val="7030A0"/>
                </a:solidFill>
                <a:latin typeface="Calibri"/>
                <a:ea typeface="Calibri"/>
                <a:cs typeface="Calibri"/>
                <a:sym typeface="Calibri"/>
              </a:rPr>
              <a:t>most effective </a:t>
            </a:r>
            <a:r>
              <a:rPr lang="en-US" sz="2800" b="1" i="1">
                <a:solidFill>
                  <a:schemeClr val="dk1"/>
                </a:solidFill>
                <a:latin typeface="Calibri"/>
                <a:ea typeface="Calibri"/>
                <a:cs typeface="Calibri"/>
                <a:sym typeface="Calibri"/>
              </a:rPr>
              <a:t>when adults act as viewing partners and provide thoughtful </a:t>
            </a:r>
            <a:r>
              <a:rPr lang="en-US" sz="2800" b="1" i="1">
                <a:solidFill>
                  <a:srgbClr val="FF0000"/>
                </a:solidFill>
                <a:latin typeface="Calibri"/>
                <a:ea typeface="Calibri"/>
                <a:cs typeface="Calibri"/>
                <a:sym typeface="Calibri"/>
              </a:rPr>
              <a:t>interaction</a:t>
            </a:r>
            <a:r>
              <a:rPr lang="en-US" sz="2800" b="1" i="1">
                <a:solidFill>
                  <a:schemeClr val="dk1"/>
                </a:solidFill>
                <a:latin typeface="Calibri"/>
                <a:ea typeface="Calibri"/>
                <a:cs typeface="Calibri"/>
                <a:sym typeface="Calibri"/>
              </a:rPr>
              <a:t> throughout the experience (Zero to Three, 2014). </a:t>
            </a:r>
            <a:endParaRPr sz="4400" b="1" i="1">
              <a:solidFill>
                <a:schemeClr val="dk1"/>
              </a:solidFill>
              <a:latin typeface="Calibri"/>
              <a:ea typeface="Calibri"/>
              <a:cs typeface="Calibri"/>
              <a:sym typeface="Calibri"/>
            </a:endParaRPr>
          </a:p>
        </p:txBody>
      </p:sp>
      <p:pic>
        <p:nvPicPr>
          <p:cNvPr id="153" name="Google Shape;153;p5" descr="Florida Department of Education Logo"/>
          <p:cNvPicPr preferRelativeResize="0"/>
          <p:nvPr/>
        </p:nvPicPr>
        <p:blipFill rotWithShape="1">
          <a:blip r:embed="rId4">
            <a:alphaModFix/>
          </a:blip>
          <a:srcRect/>
          <a:stretch/>
        </p:blipFill>
        <p:spPr>
          <a:xfrm>
            <a:off x="7162054" y="5826033"/>
            <a:ext cx="1834796" cy="522515"/>
          </a:xfrm>
          <a:prstGeom prst="rect">
            <a:avLst/>
          </a:prstGeom>
          <a:noFill/>
          <a:ln>
            <a:noFill/>
          </a:ln>
        </p:spPr>
      </p:pic>
      <p:sp>
        <p:nvSpPr>
          <p:cNvPr id="154" name="Google Shape;154;p5"/>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a:spLocks noGrp="1"/>
          </p:cNvSpPr>
          <p:nvPr>
            <p:ph type="body" idx="2"/>
          </p:nvPr>
        </p:nvSpPr>
        <p:spPr>
          <a:xfrm>
            <a:off x="0" y="9728"/>
            <a:ext cx="9144000" cy="879475"/>
          </a:xfrm>
          <a:prstGeom prst="rect">
            <a:avLst/>
          </a:prstGeom>
          <a:noFill/>
          <a:ln>
            <a:noFill/>
          </a:ln>
        </p:spPr>
        <p:txBody>
          <a:bodyPr spcFirstLastPara="1" wrap="square" lIns="91425" tIns="45700" rIns="91425" bIns="45700" anchor="ctr" anchorCtr="0">
            <a:normAutofit fontScale="25000" lnSpcReduction="20000"/>
          </a:bodyPr>
          <a:lstStyle/>
          <a:p>
            <a:pPr marL="0" lvl="0" indent="0" algn="ctr" rtl="0">
              <a:lnSpc>
                <a:spcPct val="90000"/>
              </a:lnSpc>
              <a:spcBef>
                <a:spcPts val="0"/>
              </a:spcBef>
              <a:spcAft>
                <a:spcPts val="0"/>
              </a:spcAft>
              <a:buClr>
                <a:schemeClr val="lt1"/>
              </a:buClr>
              <a:buSzPct val="100000"/>
              <a:buNone/>
            </a:pPr>
            <a:endParaRPr sz="10000"/>
          </a:p>
          <a:p>
            <a:pPr marL="0" lvl="0" indent="0" algn="ctr" rtl="0">
              <a:lnSpc>
                <a:spcPct val="90000"/>
              </a:lnSpc>
              <a:spcBef>
                <a:spcPts val="1000"/>
              </a:spcBef>
              <a:spcAft>
                <a:spcPts val="0"/>
              </a:spcAft>
              <a:buClr>
                <a:schemeClr val="lt1"/>
              </a:buClr>
              <a:buSzPct val="100000"/>
              <a:buNone/>
            </a:pPr>
            <a:r>
              <a:rPr lang="en-US" sz="16000"/>
              <a:t>Discussion</a:t>
            </a:r>
            <a:endParaRPr/>
          </a:p>
          <a:p>
            <a:pPr marL="0" lvl="0" indent="0" algn="ctr" rtl="0">
              <a:lnSpc>
                <a:spcPct val="90000"/>
              </a:lnSpc>
              <a:spcBef>
                <a:spcPts val="1000"/>
              </a:spcBef>
              <a:spcAft>
                <a:spcPts val="0"/>
              </a:spcAft>
              <a:buClr>
                <a:schemeClr val="lt1"/>
              </a:buClr>
              <a:buSzPct val="100000"/>
              <a:buNone/>
            </a:pPr>
            <a:endParaRPr/>
          </a:p>
        </p:txBody>
      </p:sp>
      <p:pic>
        <p:nvPicPr>
          <p:cNvPr id="161" name="Google Shape;161;p6" descr="Ten Tips for Asking Good Questions - dummies"/>
          <p:cNvPicPr preferRelativeResize="0"/>
          <p:nvPr/>
        </p:nvPicPr>
        <p:blipFill rotWithShape="1">
          <a:blip r:embed="rId3">
            <a:alphaModFix/>
          </a:blip>
          <a:srcRect/>
          <a:stretch/>
        </p:blipFill>
        <p:spPr>
          <a:xfrm>
            <a:off x="-2" y="879475"/>
            <a:ext cx="9143999" cy="5629413"/>
          </a:xfrm>
          <a:prstGeom prst="rect">
            <a:avLst/>
          </a:prstGeom>
          <a:noFill/>
          <a:ln>
            <a:noFill/>
          </a:ln>
        </p:spPr>
      </p:pic>
      <p:sp>
        <p:nvSpPr>
          <p:cNvPr id="162" name="Google Shape;162;p6"/>
          <p:cNvSpPr>
            <a:spLocks noGrp="1"/>
          </p:cNvSpPr>
          <p:nvPr>
            <p:ph type="title" idx="4294967295"/>
          </p:nvPr>
        </p:nvSpPr>
        <p:spPr>
          <a:xfrm>
            <a:off x="1537853" y="1733988"/>
            <a:ext cx="6068291" cy="2899708"/>
          </a:xfrm>
          <a:prstGeom prst="wedgeEllipseCallout">
            <a:avLst>
              <a:gd name="adj1" fmla="val -20833"/>
              <a:gd name="adj2" fmla="val 6250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How can families provide thoughtful interaction through the use of technology?</a:t>
            </a:r>
            <a:endParaRPr/>
          </a:p>
        </p:txBody>
      </p:sp>
      <p:sp>
        <p:nvSpPr>
          <p:cNvPr id="163" name="Google Shape;163;p6"/>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DEL Suggests</a:t>
            </a:r>
            <a:endParaRPr/>
          </a:p>
        </p:txBody>
      </p:sp>
      <p:pic>
        <p:nvPicPr>
          <p:cNvPr id="171" name="Google Shape;171;p7" descr="Mother and Child interacting while watching TV."/>
          <p:cNvPicPr preferRelativeResize="0"/>
          <p:nvPr/>
        </p:nvPicPr>
        <p:blipFill rotWithShape="1">
          <a:blip r:embed="rId3">
            <a:alphaModFix/>
          </a:blip>
          <a:srcRect l="16798" t="-738"/>
          <a:stretch/>
        </p:blipFill>
        <p:spPr>
          <a:xfrm>
            <a:off x="893134" y="1924183"/>
            <a:ext cx="3484459" cy="281261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72" name="Google Shape;172;p7"/>
          <p:cNvSpPr txBox="1"/>
          <p:nvPr/>
        </p:nvSpPr>
        <p:spPr>
          <a:xfrm>
            <a:off x="4670713" y="1054226"/>
            <a:ext cx="4320886" cy="224676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Research suggests that parental media use is a strong predictor of children’s future media behaviors.</a:t>
            </a:r>
            <a:endParaRPr/>
          </a:p>
        </p:txBody>
      </p:sp>
      <p:sp>
        <p:nvSpPr>
          <p:cNvPr id="173" name="Google Shape;173;p7"/>
          <p:cNvSpPr txBox="1"/>
          <p:nvPr/>
        </p:nvSpPr>
        <p:spPr>
          <a:xfrm>
            <a:off x="4572000" y="3330489"/>
            <a:ext cx="4419599" cy="310854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It is essential that families provide both balance and moderation when using technology and interactive media with, and around, young children.</a:t>
            </a:r>
            <a:endParaRPr/>
          </a:p>
        </p:txBody>
      </p:sp>
      <p:sp>
        <p:nvSpPr>
          <p:cNvPr id="174" name="Google Shape;174;p7"/>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fontScale="47500" lnSpcReduction="20000"/>
          </a:bodyPr>
          <a:lstStyle/>
          <a:p>
            <a:pPr marL="0" lvl="0" indent="0" algn="ctr" rtl="0">
              <a:lnSpc>
                <a:spcPct val="90000"/>
              </a:lnSpc>
              <a:spcBef>
                <a:spcPts val="0"/>
              </a:spcBef>
              <a:spcAft>
                <a:spcPts val="0"/>
              </a:spcAft>
              <a:buClr>
                <a:schemeClr val="lt1"/>
              </a:buClr>
              <a:buSzPct val="100000"/>
              <a:buNone/>
            </a:pPr>
            <a:endParaRPr>
              <a:solidFill>
                <a:srgbClr val="FFFFFF"/>
              </a:solidFill>
            </a:endParaRPr>
          </a:p>
          <a:p>
            <a:pPr marL="0" lvl="0" indent="0" algn="ctr" rtl="0">
              <a:lnSpc>
                <a:spcPct val="90000"/>
              </a:lnSpc>
              <a:spcBef>
                <a:spcPts val="1000"/>
              </a:spcBef>
              <a:spcAft>
                <a:spcPts val="0"/>
              </a:spcAft>
              <a:buClr>
                <a:srgbClr val="FFFFFF"/>
              </a:buClr>
              <a:buSzPct val="100000"/>
              <a:buNone/>
            </a:pPr>
            <a:r>
              <a:rPr lang="en-US" sz="8400">
                <a:solidFill>
                  <a:srgbClr val="FFFFFF"/>
                </a:solidFill>
                <a:latin typeface="Calibri"/>
                <a:ea typeface="Calibri"/>
                <a:cs typeface="Calibri"/>
                <a:sym typeface="Calibri"/>
              </a:rPr>
              <a:t>Effective Use of Technology</a:t>
            </a:r>
            <a:endParaRPr/>
          </a:p>
          <a:p>
            <a:pPr marL="0" lvl="0" indent="0" algn="ctr" rtl="0">
              <a:lnSpc>
                <a:spcPct val="90000"/>
              </a:lnSpc>
              <a:spcBef>
                <a:spcPts val="1000"/>
              </a:spcBef>
              <a:spcAft>
                <a:spcPts val="0"/>
              </a:spcAft>
              <a:buClr>
                <a:schemeClr val="lt1"/>
              </a:buClr>
              <a:buSzPct val="100000"/>
              <a:buNone/>
            </a:pPr>
            <a:endParaRPr/>
          </a:p>
        </p:txBody>
      </p:sp>
      <p:pic>
        <p:nvPicPr>
          <p:cNvPr id="181" name="Google Shape;181;p8" descr="USDOE Office of Educational Technology, National Educational Plan Image of &quot;Technology is more effective when used together&quot;"/>
          <p:cNvPicPr preferRelativeResize="0"/>
          <p:nvPr/>
        </p:nvPicPr>
        <p:blipFill rotWithShape="1">
          <a:blip r:embed="rId3">
            <a:alphaModFix/>
          </a:blip>
          <a:srcRect/>
          <a:stretch/>
        </p:blipFill>
        <p:spPr>
          <a:xfrm>
            <a:off x="303153" y="1335361"/>
            <a:ext cx="8537693" cy="320982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82" name="Google Shape;182;p8"/>
          <p:cNvSpPr txBox="1">
            <a:spLocks noGrp="1"/>
          </p:cNvSpPr>
          <p:nvPr>
            <p:ph type="title" idx="4294967295"/>
          </p:nvPr>
        </p:nvSpPr>
        <p:spPr>
          <a:xfrm>
            <a:off x="-1" y="4860523"/>
            <a:ext cx="914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strike="noStrike" cap="none" dirty="0">
                <a:solidFill>
                  <a:schemeClr val="dk1"/>
                </a:solidFill>
                <a:latin typeface="Calibri"/>
                <a:ea typeface="Calibri"/>
                <a:cs typeface="Calibri"/>
                <a:sym typeface="Calibri"/>
              </a:rPr>
              <a:t>Figure 1</a:t>
            </a:r>
            <a:r>
              <a:rPr lang="en-US" sz="1800" b="0" i="0" u="none" strike="noStrike" cap="none" dirty="0">
                <a:solidFill>
                  <a:schemeClr val="dk1"/>
                </a:solidFill>
                <a:latin typeface="Calibri"/>
                <a:ea typeface="Calibri"/>
                <a:cs typeface="Calibri"/>
                <a:sym typeface="Calibri"/>
              </a:rPr>
              <a:t>: </a:t>
            </a:r>
            <a:r>
              <a:rPr lang="en-US" sz="1800" b="1" i="0" u="none" strike="noStrike" cap="none" dirty="0">
                <a:solidFill>
                  <a:schemeClr val="dk1"/>
                </a:solidFill>
                <a:latin typeface="Calibri"/>
                <a:ea typeface="Calibri"/>
                <a:cs typeface="Calibri"/>
                <a:sym typeface="Calibri"/>
              </a:rPr>
              <a:t>National Educational Plan (2020) </a:t>
            </a:r>
            <a:endParaRPr dirty="0"/>
          </a:p>
          <a:p>
            <a:pPr marL="0" marR="0" lvl="0" indent="0" algn="ctr" rtl="0">
              <a:lnSpc>
                <a:spcPct val="100000"/>
              </a:lnSpc>
              <a:spcBef>
                <a:spcPts val="0"/>
              </a:spcBef>
              <a:spcAft>
                <a:spcPts val="0"/>
              </a:spcAft>
              <a:buClr>
                <a:schemeClr val="dk1"/>
              </a:buClr>
              <a:buSzPts val="1800"/>
              <a:buFont typeface="Calibri"/>
              <a:buNone/>
            </a:pPr>
            <a:r>
              <a:rPr lang="en-US" sz="1800" b="1"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https://tech.ed.gov/files/2016/10/Early-Learning-Tech-Graphic1.png</a:t>
            </a:r>
            <a:r>
              <a:rPr lang="en-US" sz="1800" b="1" i="0" u="none" strike="noStrike" cap="none" dirty="0">
                <a:solidFill>
                  <a:schemeClr val="dk1"/>
                </a:solidFill>
                <a:latin typeface="Calibri"/>
                <a:ea typeface="Calibri"/>
                <a:cs typeface="Calibri"/>
                <a:sym typeface="Calibri"/>
              </a:rPr>
              <a:t> </a:t>
            </a:r>
            <a:endParaRPr dirty="0"/>
          </a:p>
        </p:txBody>
      </p:sp>
      <p:pic>
        <p:nvPicPr>
          <p:cNvPr id="183" name="Google Shape;183;p8" descr="Florida Department of Education"/>
          <p:cNvPicPr preferRelativeResize="0"/>
          <p:nvPr/>
        </p:nvPicPr>
        <p:blipFill rotWithShape="1">
          <a:blip r:embed="rId5">
            <a:alphaModFix/>
          </a:blip>
          <a:srcRect/>
          <a:stretch/>
        </p:blipFill>
        <p:spPr>
          <a:xfrm>
            <a:off x="7162054" y="5826033"/>
            <a:ext cx="1834796" cy="522515"/>
          </a:xfrm>
          <a:prstGeom prst="rect">
            <a:avLst/>
          </a:prstGeom>
          <a:noFill/>
          <a:ln>
            <a:noFill/>
          </a:ln>
        </p:spPr>
      </p:pic>
      <p:sp>
        <p:nvSpPr>
          <p:cNvPr id="184" name="Google Shape;184;p8"/>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90000"/>
              </a:lnSpc>
              <a:spcBef>
                <a:spcPts val="0"/>
              </a:spcBef>
              <a:spcAft>
                <a:spcPts val="0"/>
              </a:spcAft>
              <a:buClr>
                <a:schemeClr val="dk1"/>
              </a:buClr>
              <a:buSzPct val="100000"/>
              <a:buFont typeface="Arial"/>
              <a:buNone/>
            </a:pPr>
            <a:endParaRPr sz="4000" b="1" i="0" u="none" strike="noStrike" cap="none">
              <a:solidFill>
                <a:srgbClr val="FFFFFF"/>
              </a:solidFill>
              <a:latin typeface="Calibri"/>
              <a:ea typeface="Calibri"/>
              <a:cs typeface="Calibri"/>
              <a:sym typeface="Calibri"/>
            </a:endParaRPr>
          </a:p>
          <a:p>
            <a:pPr marL="0" marR="0" lvl="0" indent="0" algn="ctr" rtl="0">
              <a:lnSpc>
                <a:spcPct val="90000"/>
              </a:lnSpc>
              <a:spcBef>
                <a:spcPts val="1000"/>
              </a:spcBef>
              <a:spcAft>
                <a:spcPts val="0"/>
              </a:spcAft>
              <a:buClr>
                <a:srgbClr val="FFFFFF"/>
              </a:buClr>
              <a:buSzPct val="100000"/>
              <a:buFont typeface="Arial"/>
              <a:buNone/>
            </a:pPr>
            <a:r>
              <a:rPr lang="en-US" b="1" i="0" u="none" strike="noStrike" cap="none">
                <a:solidFill>
                  <a:srgbClr val="FFFFFF"/>
                </a:solidFill>
                <a:latin typeface="Calibri"/>
                <a:ea typeface="Calibri"/>
                <a:cs typeface="Calibri"/>
                <a:sym typeface="Calibri"/>
              </a:rPr>
              <a:t>Guiding Principle</a:t>
            </a:r>
            <a:endParaRPr/>
          </a:p>
          <a:p>
            <a:pPr marL="0" marR="0" lvl="0" indent="0" algn="ctr" rtl="0">
              <a:lnSpc>
                <a:spcPct val="90000"/>
              </a:lnSpc>
              <a:spcBef>
                <a:spcPts val="1000"/>
              </a:spcBef>
              <a:spcAft>
                <a:spcPts val="0"/>
              </a:spcAft>
              <a:buClr>
                <a:schemeClr val="dk1"/>
              </a:buClr>
              <a:buSzPct val="100000"/>
              <a:buFont typeface="Arial"/>
              <a:buNone/>
            </a:pPr>
            <a:endParaRPr sz="4000" b="1" i="0" u="none" strike="noStrike" cap="none">
              <a:solidFill>
                <a:schemeClr val="lt1"/>
              </a:solidFill>
              <a:latin typeface="Calibri"/>
              <a:ea typeface="Calibri"/>
              <a:cs typeface="Calibri"/>
              <a:sym typeface="Calibri"/>
            </a:endParaRPr>
          </a:p>
        </p:txBody>
      </p:sp>
      <p:sp>
        <p:nvSpPr>
          <p:cNvPr id="199" name="Google Shape;199;p10"/>
          <p:cNvSpPr txBox="1"/>
          <p:nvPr/>
        </p:nvSpPr>
        <p:spPr>
          <a:xfrm>
            <a:off x="104503" y="1621051"/>
            <a:ext cx="8934994" cy="31700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Technology and interactive media can be used                     to </a:t>
            </a:r>
            <a:r>
              <a:rPr lang="en-US" sz="3200" b="1" i="1">
                <a:solidFill>
                  <a:srgbClr val="FF0000"/>
                </a:solidFill>
                <a:latin typeface="Calibri"/>
                <a:ea typeface="Calibri"/>
                <a:cs typeface="Calibri"/>
                <a:sym typeface="Calibri"/>
              </a:rPr>
              <a:t>support</a:t>
            </a:r>
            <a:r>
              <a:rPr lang="en-US" sz="3200" b="1">
                <a:solidFill>
                  <a:srgbClr val="FF0000"/>
                </a:solidFill>
                <a:latin typeface="Calibri"/>
                <a:ea typeface="Calibri"/>
                <a:cs typeface="Calibri"/>
                <a:sym typeface="Calibri"/>
              </a:rPr>
              <a:t> </a:t>
            </a:r>
            <a:r>
              <a:rPr lang="en-US" sz="3200">
                <a:solidFill>
                  <a:schemeClr val="dk1"/>
                </a:solidFill>
                <a:latin typeface="Calibri"/>
                <a:ea typeface="Calibri"/>
                <a:cs typeface="Calibri"/>
                <a:sym typeface="Calibri"/>
              </a:rPr>
              <a:t>and </a:t>
            </a:r>
            <a:r>
              <a:rPr lang="en-US" sz="3200" b="1" i="1">
                <a:solidFill>
                  <a:srgbClr val="0070C0"/>
                </a:solidFill>
                <a:latin typeface="Calibri"/>
                <a:ea typeface="Calibri"/>
                <a:cs typeface="Calibri"/>
                <a:sym typeface="Calibri"/>
              </a:rPr>
              <a:t>enhance</a:t>
            </a:r>
            <a:r>
              <a:rPr lang="en-US" sz="3200" i="1">
                <a:solidFill>
                  <a:schemeClr val="dk1"/>
                </a:solidFill>
                <a:latin typeface="Calibri"/>
                <a:ea typeface="Calibri"/>
                <a:cs typeface="Calibri"/>
                <a:sym typeface="Calibri"/>
              </a:rPr>
              <a:t> </a:t>
            </a:r>
            <a:r>
              <a:rPr lang="en-US" sz="3200" b="1" i="1">
                <a:solidFill>
                  <a:srgbClr val="0070C0"/>
                </a:solidFill>
                <a:latin typeface="Calibri"/>
                <a:ea typeface="Calibri"/>
                <a:cs typeface="Calibri"/>
                <a:sym typeface="Calibri"/>
              </a:rPr>
              <a:t>relationships</a:t>
            </a:r>
            <a:r>
              <a:rPr lang="en-US" sz="3200" i="1">
                <a:solidFill>
                  <a:schemeClr val="dk1"/>
                </a:solidFill>
                <a:latin typeface="Calibri"/>
                <a:ea typeface="Calibri"/>
                <a:cs typeface="Calibri"/>
                <a:sym typeface="Calibri"/>
              </a:rPr>
              <a:t>                          </a:t>
            </a:r>
            <a:r>
              <a:rPr lang="en-US" sz="3200">
                <a:solidFill>
                  <a:schemeClr val="dk1"/>
                </a:solidFill>
                <a:latin typeface="Calibri"/>
                <a:ea typeface="Calibri"/>
                <a:cs typeface="Calibri"/>
                <a:sym typeface="Calibri"/>
              </a:rPr>
              <a:t>between families, educators, communities,                              and young children.</a:t>
            </a:r>
            <a:endParaRPr/>
          </a:p>
          <a:p>
            <a:pPr marL="0" marR="0" lvl="0" indent="0" algn="ctr" rtl="0">
              <a:spcBef>
                <a:spcPts val="0"/>
              </a:spcBef>
              <a:spcAft>
                <a:spcPts val="0"/>
              </a:spcAft>
              <a:buNone/>
            </a:pPr>
            <a:r>
              <a:rPr lang="en-US" sz="3200">
                <a:solidFill>
                  <a:schemeClr val="dk1"/>
                </a:solidFill>
                <a:latin typeface="Calibri"/>
                <a:ea typeface="Calibri"/>
                <a:cs typeface="Calibri"/>
                <a:sym typeface="Calibri"/>
              </a:rPr>
              <a:t> </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U.S. Department of Education, &amp; U.S. Department of Health                             </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and Human Services, 2016</a:t>
            </a:r>
            <a:endParaRPr/>
          </a:p>
        </p:txBody>
      </p:sp>
      <p:pic>
        <p:nvPicPr>
          <p:cNvPr id="200" name="Google Shape;200;p10" descr="Florida Department of Education"/>
          <p:cNvPicPr preferRelativeResize="0"/>
          <p:nvPr/>
        </p:nvPicPr>
        <p:blipFill rotWithShape="1">
          <a:blip r:embed="rId3">
            <a:alphaModFix/>
          </a:blip>
          <a:srcRect/>
          <a:stretch/>
        </p:blipFill>
        <p:spPr>
          <a:xfrm>
            <a:off x="7162054" y="5826033"/>
            <a:ext cx="1834796" cy="522515"/>
          </a:xfrm>
          <a:prstGeom prst="rect">
            <a:avLst/>
          </a:prstGeom>
          <a:noFill/>
          <a:ln>
            <a:noFill/>
          </a:ln>
        </p:spPr>
      </p:pic>
      <p:sp>
        <p:nvSpPr>
          <p:cNvPr id="201" name="Google Shape;201;p10"/>
          <p:cNvSpPr txBox="1">
            <a:spLocks noGrp="1"/>
          </p:cNvSpPr>
          <p:nvPr>
            <p:ph type="sldNum" idx="12"/>
          </p:nvPr>
        </p:nvSpPr>
        <p:spPr>
          <a:xfrm>
            <a:off x="6457950" y="646852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9</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2657</Words>
  <Application>Microsoft Office PowerPoint</Application>
  <PresentationFormat>On-screen Show (4:3)</PresentationFormat>
  <Paragraphs>292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Courier New</vt:lpstr>
      <vt:lpstr>Century Gothic</vt:lpstr>
      <vt:lpstr>Arial</vt:lpstr>
      <vt:lpstr>Calibri</vt:lpstr>
      <vt:lpstr>Office Theme</vt:lpstr>
      <vt:lpstr>Integrating Technology</vt:lpstr>
      <vt:lpstr>Agenda</vt:lpstr>
      <vt:lpstr>Best Practices: Activity</vt:lpstr>
      <vt:lpstr>Guiding Principles Overview</vt:lpstr>
      <vt:lpstr>Guiding Principle</vt:lpstr>
      <vt:lpstr>How can families provide thoughtful interaction through the use of technology?</vt:lpstr>
      <vt:lpstr>DEL Suggests</vt:lpstr>
      <vt:lpstr>Figure 1: National Educational Plan (2020)  https://tech.ed.gov/files/2016/10/Early-Learning-Tech-Graphic1.png </vt:lpstr>
      <vt:lpstr> Guiding Principle </vt:lpstr>
      <vt:lpstr>Discussion</vt:lpstr>
      <vt:lpstr>Figure 2: National Educational Plan (2020)  https://tech.ed.gov/files/2016/10/Early-Learning-Tech-Graphic2.png  </vt:lpstr>
      <vt:lpstr>DEL Best Practices Suggests</vt:lpstr>
      <vt:lpstr>What are families advised to do?</vt:lpstr>
      <vt:lpstr>DEL Suggests</vt:lpstr>
      <vt:lpstr>What technology tips and tools can families use to support their children’s learning ?</vt:lpstr>
      <vt:lpstr> Tips to Engage Families </vt:lpstr>
      <vt:lpstr> Florida Early Learning and Development Standards (FELDS) </vt:lpstr>
      <vt:lpstr>18</vt:lpstr>
      <vt:lpstr>Discussion</vt:lpstr>
      <vt:lpstr>Choosing Media Content</vt:lpstr>
      <vt:lpstr>PowerPoint Presentation</vt:lpstr>
      <vt:lpstr>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Technology</dc:title>
  <dc:creator>Brittani Smith</dc:creator>
  <cp:lastModifiedBy>Hope Colle</cp:lastModifiedBy>
  <cp:revision>9</cp:revision>
  <cp:lastPrinted>2023-07-31T20:35:08Z</cp:lastPrinted>
  <dcterms:created xsi:type="dcterms:W3CDTF">2019-08-14T16:56:37Z</dcterms:created>
  <dcterms:modified xsi:type="dcterms:W3CDTF">2023-11-14T19:07:35Z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0x0101006A0CE8828AF21440BBC3F9760B7D3251</vt:lpwstr>
  </property>
</Properties>
</file>